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0"/>
  </p:notesMasterIdLst>
  <p:sldIdLst>
    <p:sldId id="256" r:id="rId5"/>
    <p:sldId id="275" r:id="rId6"/>
    <p:sldId id="257" r:id="rId7"/>
    <p:sldId id="258" r:id="rId8"/>
    <p:sldId id="259" r:id="rId9"/>
    <p:sldId id="260" r:id="rId10"/>
    <p:sldId id="261" r:id="rId11"/>
    <p:sldId id="263" r:id="rId12"/>
    <p:sldId id="264" r:id="rId13"/>
    <p:sldId id="265" r:id="rId14"/>
    <p:sldId id="274" r:id="rId15"/>
    <p:sldId id="266" r:id="rId16"/>
    <p:sldId id="267" r:id="rId17"/>
    <p:sldId id="268" r:id="rId18"/>
    <p:sldId id="269" r:id="rId19"/>
  </p:sldIdLst>
  <p:sldSz cx="18288000" cy="10287000"/>
  <p:notesSz cx="6858000" cy="9144000"/>
  <p:embeddedFontLst>
    <p:embeddedFont>
      <p:font typeface="Montserrat Classic" panose="020B0604020202020204" charset="0"/>
      <p:regular r:id="rId21"/>
    </p:embeddedFont>
    <p:embeddedFont>
      <p:font typeface="Montserrat Classic Bold" panose="020B0604020202020204" charset="0"/>
      <p:regular r:id="rId22"/>
    </p:embeddedFont>
    <p:embeddedFont>
      <p:font typeface="Montserrat Heavy" panose="020B0604020202020204" charset="0"/>
      <p:regular r:id="rId23"/>
    </p:embeddedFont>
    <p:embeddedFont>
      <p:font typeface="Montserrat Ultra-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7B2E11-AB10-F95C-2038-83AA8E953D7C}" name="Geymi Santana" initials="GS" userId="S::gsantana@masshiremetronorth.org::571ae236-3e28-4da7-8f32-06a3fbe46925" providerId="AD"/>
  <p188:author id="{BC393687-92AC-F73B-5DF9-60589E5A5AB0}" name="Danielle Osterman" initials="DO" userId="S::dosterman@masshiremetronorth.org::a9c8bf80-3a4b-4309-883e-e3ecdda254b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FCEBB7-200C-4A20-B094-EF17B0A07479}" v="15" dt="2025-01-06T13:41:44.3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57" autoAdjust="0"/>
  </p:normalViewPr>
  <p:slideViewPr>
    <p:cSldViewPr snapToGrid="0">
      <p:cViewPr varScale="1">
        <p:scale>
          <a:sx n="40" d="100"/>
          <a:sy n="40" d="100"/>
        </p:scale>
        <p:origin x="9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ymi Santana" userId="571ae236-3e28-4da7-8f32-06a3fbe46925" providerId="ADAL" clId="{DCFCEBB7-200C-4A20-B094-EF17B0A07479}"/>
    <pc:docChg chg="custSel addSld delSld modSld">
      <pc:chgData name="Geymi Santana" userId="571ae236-3e28-4da7-8f32-06a3fbe46925" providerId="ADAL" clId="{DCFCEBB7-200C-4A20-B094-EF17B0A07479}" dt="2025-01-13T22:54:28.971" v="676" actId="20577"/>
      <pc:docMkLst>
        <pc:docMk/>
      </pc:docMkLst>
      <pc:sldChg chg="modSp mod">
        <pc:chgData name="Geymi Santana" userId="571ae236-3e28-4da7-8f32-06a3fbe46925" providerId="ADAL" clId="{DCFCEBB7-200C-4A20-B094-EF17B0A07479}" dt="2025-01-06T14:19:10.827" v="675" actId="20577"/>
        <pc:sldMkLst>
          <pc:docMk/>
          <pc:sldMk cId="0" sldId="257"/>
        </pc:sldMkLst>
        <pc:spChg chg="mod">
          <ac:chgData name="Geymi Santana" userId="571ae236-3e28-4da7-8f32-06a3fbe46925" providerId="ADAL" clId="{DCFCEBB7-200C-4A20-B094-EF17B0A07479}" dt="2025-01-06T14:19:10.827" v="675" actId="20577"/>
          <ac:spMkLst>
            <pc:docMk/>
            <pc:sldMk cId="0" sldId="257"/>
            <ac:spMk id="12" creationId="{00000000-0000-0000-0000-000000000000}"/>
          </ac:spMkLst>
        </pc:spChg>
      </pc:sldChg>
      <pc:sldChg chg="modSp mod">
        <pc:chgData name="Geymi Santana" userId="571ae236-3e28-4da7-8f32-06a3fbe46925" providerId="ADAL" clId="{DCFCEBB7-200C-4A20-B094-EF17B0A07479}" dt="2025-01-03T18:19:40.858" v="0"/>
        <pc:sldMkLst>
          <pc:docMk/>
          <pc:sldMk cId="0" sldId="259"/>
        </pc:sldMkLst>
        <pc:spChg chg="mod">
          <ac:chgData name="Geymi Santana" userId="571ae236-3e28-4da7-8f32-06a3fbe46925" providerId="ADAL" clId="{DCFCEBB7-200C-4A20-B094-EF17B0A07479}" dt="2025-01-03T18:19:40.858" v="0"/>
          <ac:spMkLst>
            <pc:docMk/>
            <pc:sldMk cId="0" sldId="259"/>
            <ac:spMk id="17" creationId="{00000000-0000-0000-0000-000000000000}"/>
          </ac:spMkLst>
        </pc:spChg>
      </pc:sldChg>
      <pc:sldChg chg="modSp mod">
        <pc:chgData name="Geymi Santana" userId="571ae236-3e28-4da7-8f32-06a3fbe46925" providerId="ADAL" clId="{DCFCEBB7-200C-4A20-B094-EF17B0A07479}" dt="2025-01-03T19:40:51.017" v="28" actId="114"/>
        <pc:sldMkLst>
          <pc:docMk/>
          <pc:sldMk cId="0" sldId="260"/>
        </pc:sldMkLst>
        <pc:spChg chg="mod">
          <ac:chgData name="Geymi Santana" userId="571ae236-3e28-4da7-8f32-06a3fbe46925" providerId="ADAL" clId="{DCFCEBB7-200C-4A20-B094-EF17B0A07479}" dt="2025-01-03T19:40:26.457" v="23" actId="255"/>
          <ac:spMkLst>
            <pc:docMk/>
            <pc:sldMk cId="0" sldId="260"/>
            <ac:spMk id="13" creationId="{00000000-0000-0000-0000-000000000000}"/>
          </ac:spMkLst>
        </pc:spChg>
        <pc:spChg chg="mod">
          <ac:chgData name="Geymi Santana" userId="571ae236-3e28-4da7-8f32-06a3fbe46925" providerId="ADAL" clId="{DCFCEBB7-200C-4A20-B094-EF17B0A07479}" dt="2025-01-03T19:40:16.812" v="21" actId="255"/>
          <ac:spMkLst>
            <pc:docMk/>
            <pc:sldMk cId="0" sldId="260"/>
            <ac:spMk id="16" creationId="{00000000-0000-0000-0000-000000000000}"/>
          </ac:spMkLst>
        </pc:spChg>
        <pc:spChg chg="mod">
          <ac:chgData name="Geymi Santana" userId="571ae236-3e28-4da7-8f32-06a3fbe46925" providerId="ADAL" clId="{DCFCEBB7-200C-4A20-B094-EF17B0A07479}" dt="2025-01-03T19:40:35.447" v="24" actId="1076"/>
          <ac:spMkLst>
            <pc:docMk/>
            <pc:sldMk cId="0" sldId="260"/>
            <ac:spMk id="17" creationId="{00000000-0000-0000-0000-000000000000}"/>
          </ac:spMkLst>
        </pc:spChg>
        <pc:spChg chg="mod">
          <ac:chgData name="Geymi Santana" userId="571ae236-3e28-4da7-8f32-06a3fbe46925" providerId="ADAL" clId="{DCFCEBB7-200C-4A20-B094-EF17B0A07479}" dt="2025-01-03T19:40:51.017" v="28" actId="114"/>
          <ac:spMkLst>
            <pc:docMk/>
            <pc:sldMk cId="0" sldId="260"/>
            <ac:spMk id="18" creationId="{00000000-0000-0000-0000-000000000000}"/>
          </ac:spMkLst>
        </pc:spChg>
        <pc:spChg chg="mod">
          <ac:chgData name="Geymi Santana" userId="571ae236-3e28-4da7-8f32-06a3fbe46925" providerId="ADAL" clId="{DCFCEBB7-200C-4A20-B094-EF17B0A07479}" dt="2025-01-03T19:40:21.978" v="22" actId="255"/>
          <ac:spMkLst>
            <pc:docMk/>
            <pc:sldMk cId="0" sldId="260"/>
            <ac:spMk id="19" creationId="{00000000-0000-0000-0000-000000000000}"/>
          </ac:spMkLst>
        </pc:spChg>
      </pc:sldChg>
      <pc:sldChg chg="modSp del mod">
        <pc:chgData name="Geymi Santana" userId="571ae236-3e28-4da7-8f32-06a3fbe46925" providerId="ADAL" clId="{DCFCEBB7-200C-4A20-B094-EF17B0A07479}" dt="2025-01-03T19:02:42.850" v="9" actId="47"/>
        <pc:sldMkLst>
          <pc:docMk/>
          <pc:sldMk cId="0" sldId="262"/>
        </pc:sldMkLst>
      </pc:sldChg>
      <pc:sldChg chg="modNotesTx">
        <pc:chgData name="Geymi Santana" userId="571ae236-3e28-4da7-8f32-06a3fbe46925" providerId="ADAL" clId="{DCFCEBB7-200C-4A20-B094-EF17B0A07479}" dt="2025-01-13T22:54:28.971" v="676" actId="20577"/>
        <pc:sldMkLst>
          <pc:docMk/>
          <pc:sldMk cId="0" sldId="263"/>
        </pc:sldMkLst>
      </pc:sldChg>
      <pc:sldChg chg="modSp mod">
        <pc:chgData name="Geymi Santana" userId="571ae236-3e28-4da7-8f32-06a3fbe46925" providerId="ADAL" clId="{DCFCEBB7-200C-4A20-B094-EF17B0A07479}" dt="2025-01-03T19:05:26.575" v="11" actId="1076"/>
        <pc:sldMkLst>
          <pc:docMk/>
          <pc:sldMk cId="0" sldId="268"/>
        </pc:sldMkLst>
        <pc:spChg chg="mod">
          <ac:chgData name="Geymi Santana" userId="571ae236-3e28-4da7-8f32-06a3fbe46925" providerId="ADAL" clId="{DCFCEBB7-200C-4A20-B094-EF17B0A07479}" dt="2025-01-03T19:05:26.575" v="11" actId="1076"/>
          <ac:spMkLst>
            <pc:docMk/>
            <pc:sldMk cId="0" sldId="268"/>
            <ac:spMk id="9" creationId="{00000000-0000-0000-0000-000000000000}"/>
          </ac:spMkLst>
        </pc:spChg>
      </pc:sldChg>
      <pc:sldChg chg="add">
        <pc:chgData name="Geymi Santana" userId="571ae236-3e28-4da7-8f32-06a3fbe46925" providerId="ADAL" clId="{DCFCEBB7-200C-4A20-B094-EF17B0A07479}" dt="2025-01-03T19:06:29.486" v="12"/>
        <pc:sldMkLst>
          <pc:docMk/>
          <pc:sldMk cId="86561774" sldId="274"/>
        </pc:sldMkLst>
      </pc:sldChg>
      <pc:sldChg chg="modSp mod">
        <pc:chgData name="Geymi Santana" userId="571ae236-3e28-4da7-8f32-06a3fbe46925" providerId="ADAL" clId="{DCFCEBB7-200C-4A20-B094-EF17B0A07479}" dt="2025-01-06T13:47:09.980" v="588" actId="1076"/>
        <pc:sldMkLst>
          <pc:docMk/>
          <pc:sldMk cId="1977887080" sldId="275"/>
        </pc:sldMkLst>
        <pc:spChg chg="mod">
          <ac:chgData name="Geymi Santana" userId="571ae236-3e28-4da7-8f32-06a3fbe46925" providerId="ADAL" clId="{DCFCEBB7-200C-4A20-B094-EF17B0A07479}" dt="2025-01-06T13:46:34.176" v="582" actId="1076"/>
          <ac:spMkLst>
            <pc:docMk/>
            <pc:sldMk cId="1977887080" sldId="275"/>
            <ac:spMk id="9" creationId="{8E385B74-BE01-4EBD-962A-CECF09F7F9C9}"/>
          </ac:spMkLst>
        </pc:spChg>
        <pc:spChg chg="mod">
          <ac:chgData name="Geymi Santana" userId="571ae236-3e28-4da7-8f32-06a3fbe46925" providerId="ADAL" clId="{DCFCEBB7-200C-4A20-B094-EF17B0A07479}" dt="2025-01-06T13:47:09.980" v="588" actId="1076"/>
          <ac:spMkLst>
            <pc:docMk/>
            <pc:sldMk cId="1977887080" sldId="275"/>
            <ac:spMk id="10" creationId="{6A555F6B-EBDB-AAD8-4781-F53E7D013450}"/>
          </ac:spMkLst>
        </pc:spChg>
        <pc:spChg chg="mod">
          <ac:chgData name="Geymi Santana" userId="571ae236-3e28-4da7-8f32-06a3fbe46925" providerId="ADAL" clId="{DCFCEBB7-200C-4A20-B094-EF17B0A07479}" dt="2025-01-06T13:46:56.414" v="586" actId="1076"/>
          <ac:spMkLst>
            <pc:docMk/>
            <pc:sldMk cId="1977887080" sldId="275"/>
            <ac:spMk id="11" creationId="{8CDCF726-C47E-B686-0B74-16FD7C254D14}"/>
          </ac:spMkLst>
        </pc:spChg>
      </pc:sldChg>
    </pc:docChg>
  </pc:docChgLst>
  <pc:docChgLst>
    <pc:chgData name="Danielle Osterman" userId="a9c8bf80-3a4b-4309-883e-e3ecdda254b9" providerId="ADAL" clId="{385065C9-307B-4D07-B8F5-2414B2FA44C8}"/>
    <pc:docChg chg="undo custSel modSld">
      <pc:chgData name="Danielle Osterman" userId="a9c8bf80-3a4b-4309-883e-e3ecdda254b9" providerId="ADAL" clId="{385065C9-307B-4D07-B8F5-2414B2FA44C8}" dt="2025-01-03T19:06:00.122" v="17" actId="20577"/>
      <pc:docMkLst>
        <pc:docMk/>
      </pc:docMkLst>
      <pc:sldChg chg="modSp mod">
        <pc:chgData name="Danielle Osterman" userId="a9c8bf80-3a4b-4309-883e-e3ecdda254b9" providerId="ADAL" clId="{385065C9-307B-4D07-B8F5-2414B2FA44C8}" dt="2025-01-03T14:51:41.396" v="0" actId="20577"/>
        <pc:sldMkLst>
          <pc:docMk/>
          <pc:sldMk cId="0" sldId="257"/>
        </pc:sldMkLst>
        <pc:spChg chg="mod">
          <ac:chgData name="Danielle Osterman" userId="a9c8bf80-3a4b-4309-883e-e3ecdda254b9" providerId="ADAL" clId="{385065C9-307B-4D07-B8F5-2414B2FA44C8}" dt="2025-01-03T14:51:41.396" v="0" actId="20577"/>
          <ac:spMkLst>
            <pc:docMk/>
            <pc:sldMk cId="0" sldId="257"/>
            <ac:spMk id="11" creationId="{00000000-0000-0000-0000-000000000000}"/>
          </ac:spMkLst>
        </pc:spChg>
      </pc:sldChg>
      <pc:sldChg chg="addSp delSp modSp mod">
        <pc:chgData name="Danielle Osterman" userId="a9c8bf80-3a4b-4309-883e-e3ecdda254b9" providerId="ADAL" clId="{385065C9-307B-4D07-B8F5-2414B2FA44C8}" dt="2025-01-03T14:53:31.902" v="4" actId="20577"/>
        <pc:sldMkLst>
          <pc:docMk/>
          <pc:sldMk cId="0" sldId="261"/>
        </pc:sldMkLst>
        <pc:spChg chg="add del">
          <ac:chgData name="Danielle Osterman" userId="a9c8bf80-3a4b-4309-883e-e3ecdda254b9" providerId="ADAL" clId="{385065C9-307B-4D07-B8F5-2414B2FA44C8}" dt="2025-01-03T14:53:05.623" v="2" actId="21"/>
          <ac:spMkLst>
            <pc:docMk/>
            <pc:sldMk cId="0" sldId="261"/>
            <ac:spMk id="9" creationId="{00000000-0000-0000-0000-000000000000}"/>
          </ac:spMkLst>
        </pc:spChg>
        <pc:spChg chg="mod">
          <ac:chgData name="Danielle Osterman" userId="a9c8bf80-3a4b-4309-883e-e3ecdda254b9" providerId="ADAL" clId="{385065C9-307B-4D07-B8F5-2414B2FA44C8}" dt="2025-01-03T14:53:31.902" v="4" actId="20577"/>
          <ac:spMkLst>
            <pc:docMk/>
            <pc:sldMk cId="0" sldId="261"/>
            <ac:spMk id="12" creationId="{00000000-0000-0000-0000-000000000000}"/>
          </ac:spMkLst>
        </pc:spChg>
      </pc:sldChg>
      <pc:sldChg chg="modSp mod">
        <pc:chgData name="Danielle Osterman" userId="a9c8bf80-3a4b-4309-883e-e3ecdda254b9" providerId="ADAL" clId="{385065C9-307B-4D07-B8F5-2414B2FA44C8}" dt="2025-01-03T14:53:50.210" v="6" actId="1076"/>
        <pc:sldMkLst>
          <pc:docMk/>
          <pc:sldMk cId="0" sldId="262"/>
        </pc:sldMkLst>
      </pc:sldChg>
      <pc:sldChg chg="modSp mod">
        <pc:chgData name="Danielle Osterman" userId="a9c8bf80-3a4b-4309-883e-e3ecdda254b9" providerId="ADAL" clId="{385065C9-307B-4D07-B8F5-2414B2FA44C8}" dt="2025-01-03T15:30:15.251" v="8" actId="20577"/>
        <pc:sldMkLst>
          <pc:docMk/>
          <pc:sldMk cId="0" sldId="263"/>
        </pc:sldMkLst>
        <pc:spChg chg="mod">
          <ac:chgData name="Danielle Osterman" userId="a9c8bf80-3a4b-4309-883e-e3ecdda254b9" providerId="ADAL" clId="{385065C9-307B-4D07-B8F5-2414B2FA44C8}" dt="2025-01-03T15:30:15.251" v="8" actId="20577"/>
          <ac:spMkLst>
            <pc:docMk/>
            <pc:sldMk cId="0" sldId="263"/>
            <ac:spMk id="5" creationId="{00000000-0000-0000-0000-000000000000}"/>
          </ac:spMkLst>
        </pc:spChg>
      </pc:sldChg>
      <pc:sldChg chg="modSp mod">
        <pc:chgData name="Danielle Osterman" userId="a9c8bf80-3a4b-4309-883e-e3ecdda254b9" providerId="ADAL" clId="{385065C9-307B-4D07-B8F5-2414B2FA44C8}" dt="2025-01-03T15:30:35.006" v="9" actId="20577"/>
        <pc:sldMkLst>
          <pc:docMk/>
          <pc:sldMk cId="0" sldId="264"/>
        </pc:sldMkLst>
        <pc:spChg chg="mod">
          <ac:chgData name="Danielle Osterman" userId="a9c8bf80-3a4b-4309-883e-e3ecdda254b9" providerId="ADAL" clId="{385065C9-307B-4D07-B8F5-2414B2FA44C8}" dt="2025-01-03T15:30:35.006" v="9" actId="20577"/>
          <ac:spMkLst>
            <pc:docMk/>
            <pc:sldMk cId="0" sldId="264"/>
            <ac:spMk id="5" creationId="{00000000-0000-0000-0000-000000000000}"/>
          </ac:spMkLst>
        </pc:spChg>
      </pc:sldChg>
      <pc:sldChg chg="addSp delSp modSp mod">
        <pc:chgData name="Danielle Osterman" userId="a9c8bf80-3a4b-4309-883e-e3ecdda254b9" providerId="ADAL" clId="{385065C9-307B-4D07-B8F5-2414B2FA44C8}" dt="2025-01-03T15:50:04.463" v="15" actId="1076"/>
        <pc:sldMkLst>
          <pc:docMk/>
          <pc:sldMk cId="0" sldId="267"/>
        </pc:sldMkLst>
        <pc:spChg chg="add mod">
          <ac:chgData name="Danielle Osterman" userId="a9c8bf80-3a4b-4309-883e-e3ecdda254b9" providerId="ADAL" clId="{385065C9-307B-4D07-B8F5-2414B2FA44C8}" dt="2025-01-03T15:50:04.463" v="15" actId="1076"/>
          <ac:spMkLst>
            <pc:docMk/>
            <pc:sldMk cId="0" sldId="267"/>
            <ac:spMk id="13" creationId="{965BA85E-EB2E-68B9-8ADA-B2883655FB46}"/>
          </ac:spMkLst>
        </pc:spChg>
      </pc:sldChg>
      <pc:sldChg chg="modSp mod">
        <pc:chgData name="Danielle Osterman" userId="a9c8bf80-3a4b-4309-883e-e3ecdda254b9" providerId="ADAL" clId="{385065C9-307B-4D07-B8F5-2414B2FA44C8}" dt="2025-01-03T19:06:00.122" v="17" actId="20577"/>
        <pc:sldMkLst>
          <pc:docMk/>
          <pc:sldMk cId="0" sldId="268"/>
        </pc:sldMkLst>
        <pc:spChg chg="mod">
          <ac:chgData name="Danielle Osterman" userId="a9c8bf80-3a4b-4309-883e-e3ecdda254b9" providerId="ADAL" clId="{385065C9-307B-4D07-B8F5-2414B2FA44C8}" dt="2025-01-03T19:06:00.122" v="17" actId="20577"/>
          <ac:spMkLst>
            <pc:docMk/>
            <pc:sldMk cId="0" sldId="268"/>
            <ac:spMk id="1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367AE-8150-4277-B26C-C72B32C04856}" type="datetimeFigureOut">
              <a:rPr lang="en-US" smtClean="0"/>
              <a:t>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094F4-34F4-4D79-8B94-32BADCF2C4EE}" type="slidenum">
              <a:rPr lang="en-US" smtClean="0"/>
              <a:t>‹#›</a:t>
            </a:fld>
            <a:endParaRPr lang="en-US"/>
          </a:p>
        </p:txBody>
      </p:sp>
    </p:spTree>
    <p:extLst>
      <p:ext uri="{BB962C8B-B14F-4D97-AF65-F5344CB8AC3E}">
        <p14:creationId xmlns:p14="http://schemas.microsoft.com/office/powerpoint/2010/main" val="2239173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5094F4-34F4-4D79-8B94-32BADCF2C4EE}" type="slidenum">
              <a:rPr lang="en-US" smtClean="0"/>
              <a:t>8</a:t>
            </a:fld>
            <a:endParaRPr lang="en-US"/>
          </a:p>
        </p:txBody>
      </p:sp>
    </p:spTree>
    <p:extLst>
      <p:ext uri="{BB962C8B-B14F-4D97-AF65-F5344CB8AC3E}">
        <p14:creationId xmlns:p14="http://schemas.microsoft.com/office/powerpoint/2010/main" val="2353469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DB525"/>
            </a:solidFill>
          </p:spPr>
          <p:txBody>
            <a:bodyPr/>
            <a:lstStyle/>
            <a:p>
              <a:endParaRPr lang="en-US"/>
            </a:p>
          </p:txBody>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DB525"/>
            </a:solidFill>
          </p:spPr>
          <p:txBody>
            <a:bodyPr/>
            <a:lstStyle/>
            <a:p>
              <a:endParaRPr lang="en-US"/>
            </a:p>
          </p:txBody>
        </p:sp>
        <p:sp>
          <p:nvSpPr>
            <p:cNvPr id="7" name="TextBox 7"/>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4500955" y="791168"/>
            <a:ext cx="2758345" cy="975680"/>
          </a:xfrm>
          <a:custGeom>
            <a:avLst/>
            <a:gdLst/>
            <a:ahLst/>
            <a:cxnLst/>
            <a:rect l="l" t="t" r="r" b="b"/>
            <a:pathLst>
              <a:path w="2758345" h="975680">
                <a:moveTo>
                  <a:pt x="0" y="0"/>
                </a:moveTo>
                <a:lnTo>
                  <a:pt x="2758345" y="0"/>
                </a:lnTo>
                <a:lnTo>
                  <a:pt x="2758345" y="975681"/>
                </a:lnTo>
                <a:lnTo>
                  <a:pt x="0" y="975681"/>
                </a:lnTo>
                <a:lnTo>
                  <a:pt x="0" y="0"/>
                </a:lnTo>
                <a:close/>
              </a:path>
            </a:pathLst>
          </a:custGeom>
          <a:blipFill>
            <a:blip r:embed="rId2"/>
            <a:stretch>
              <a:fillRect r="-14926"/>
            </a:stretch>
          </a:blipFill>
        </p:spPr>
        <p:txBody>
          <a:bodyPr/>
          <a:lstStyle/>
          <a:p>
            <a:endParaRPr lang="en-US"/>
          </a:p>
        </p:txBody>
      </p:sp>
      <p:sp>
        <p:nvSpPr>
          <p:cNvPr id="9" name="TextBox 9"/>
          <p:cNvSpPr txBox="1"/>
          <p:nvPr/>
        </p:nvSpPr>
        <p:spPr>
          <a:xfrm>
            <a:off x="2829775" y="3820338"/>
            <a:ext cx="7032672" cy="596273"/>
          </a:xfrm>
          <a:prstGeom prst="rect">
            <a:avLst/>
          </a:prstGeom>
        </p:spPr>
        <p:txBody>
          <a:bodyPr lIns="0" tIns="0" rIns="0" bIns="0" rtlCol="0" anchor="t">
            <a:spAutoFit/>
          </a:bodyPr>
          <a:lstStyle/>
          <a:p>
            <a:pPr algn="l">
              <a:lnSpc>
                <a:spcPts val="4620"/>
              </a:lnSpc>
            </a:pPr>
            <a:r>
              <a:rPr lang="en-US" sz="4200" b="1">
                <a:solidFill>
                  <a:srgbClr val="0C3B5D"/>
                </a:solidFill>
                <a:latin typeface="Montserrat Ultra-Bold"/>
                <a:ea typeface="Montserrat Ultra-Bold"/>
                <a:cs typeface="Montserrat Ultra-Bold"/>
                <a:sym typeface="Montserrat Ultra-Bold"/>
              </a:rPr>
              <a:t>BIDDER’S CONFERENCE:</a:t>
            </a:r>
          </a:p>
        </p:txBody>
      </p:sp>
      <p:sp>
        <p:nvSpPr>
          <p:cNvPr id="10" name="TextBox 10"/>
          <p:cNvSpPr txBox="1"/>
          <p:nvPr/>
        </p:nvSpPr>
        <p:spPr>
          <a:xfrm>
            <a:off x="2829775" y="4584551"/>
            <a:ext cx="9288593" cy="1525912"/>
          </a:xfrm>
          <a:prstGeom prst="rect">
            <a:avLst/>
          </a:prstGeom>
        </p:spPr>
        <p:txBody>
          <a:bodyPr lIns="0" tIns="0" rIns="0" bIns="0" rtlCol="0" anchor="t">
            <a:spAutoFit/>
          </a:bodyPr>
          <a:lstStyle/>
          <a:p>
            <a:pPr algn="l">
              <a:lnSpc>
                <a:spcPts val="5940"/>
              </a:lnSpc>
            </a:pPr>
            <a:r>
              <a:rPr lang="en-US" sz="5400" b="1">
                <a:solidFill>
                  <a:srgbClr val="FDB525"/>
                </a:solidFill>
                <a:latin typeface="Montserrat Ultra-Bold"/>
                <a:ea typeface="Montserrat Ultra-Bold"/>
                <a:cs typeface="Montserrat Ultra-Bold"/>
                <a:sym typeface="Montserrat Ultra-Bold"/>
              </a:rPr>
              <a:t>METRO NORTH YOUTHWORKS 25-26 RFP </a:t>
            </a:r>
          </a:p>
        </p:txBody>
      </p:sp>
      <p:sp>
        <p:nvSpPr>
          <p:cNvPr id="11" name="TextBox 11"/>
          <p:cNvSpPr txBox="1"/>
          <p:nvPr/>
        </p:nvSpPr>
        <p:spPr>
          <a:xfrm rot="-5400000">
            <a:off x="-709060" y="6956191"/>
            <a:ext cx="3974630" cy="349249"/>
          </a:xfrm>
          <a:prstGeom prst="rect">
            <a:avLst/>
          </a:prstGeom>
        </p:spPr>
        <p:txBody>
          <a:bodyPr lIns="0" tIns="0" rIns="0" bIns="0" rtlCol="0" anchor="t">
            <a:spAutoFit/>
          </a:bodyPr>
          <a:lstStyle/>
          <a:p>
            <a:pPr algn="l">
              <a:lnSpc>
                <a:spcPts val="2800"/>
              </a:lnSpc>
            </a:pPr>
            <a:r>
              <a:rPr lang="en-US" sz="2000">
                <a:solidFill>
                  <a:srgbClr val="0C3B5D"/>
                </a:solidFill>
                <a:latin typeface="Montserrat Classic"/>
                <a:ea typeface="Montserrat Classic"/>
                <a:cs typeface="Montserrat Classic"/>
                <a:sym typeface="Montserrat Classic"/>
              </a:rPr>
              <a:t>rfp@masshiremetronorth.org</a:t>
            </a:r>
          </a:p>
        </p:txBody>
      </p:sp>
      <p:sp>
        <p:nvSpPr>
          <p:cNvPr id="12" name="TextBox 12"/>
          <p:cNvSpPr txBox="1"/>
          <p:nvPr/>
        </p:nvSpPr>
        <p:spPr>
          <a:xfrm>
            <a:off x="2829775" y="6318684"/>
            <a:ext cx="9288593" cy="533399"/>
          </a:xfrm>
          <a:prstGeom prst="rect">
            <a:avLst/>
          </a:prstGeom>
        </p:spPr>
        <p:txBody>
          <a:bodyPr lIns="0" tIns="0" rIns="0" bIns="0" rtlCol="0" anchor="t">
            <a:spAutoFit/>
          </a:bodyPr>
          <a:lstStyle/>
          <a:p>
            <a:pPr algn="l">
              <a:lnSpc>
                <a:spcPts val="2100"/>
              </a:lnSpc>
            </a:pPr>
            <a:r>
              <a:rPr lang="en-US" sz="1500" spc="516">
                <a:solidFill>
                  <a:srgbClr val="101010"/>
                </a:solidFill>
                <a:latin typeface="Montserrat Classic"/>
                <a:ea typeface="Montserrat Classic"/>
                <a:cs typeface="Montserrat Classic"/>
                <a:sym typeface="Montserrat Classic"/>
              </a:rPr>
              <a:t>CONTACT </a:t>
            </a:r>
            <a:r>
              <a:rPr lang="en-US" sz="1500" spc="516">
                <a:solidFill>
                  <a:srgbClr val="FDB525"/>
                </a:solidFill>
                <a:latin typeface="Montserrat Classic"/>
                <a:ea typeface="Montserrat Classic"/>
                <a:cs typeface="Montserrat Classic"/>
                <a:sym typeface="Montserrat Classic"/>
              </a:rPr>
              <a:t>RFP@MASSHIREMETRONORTH.ORG</a:t>
            </a:r>
            <a:r>
              <a:rPr lang="en-US" sz="1500" spc="516">
                <a:solidFill>
                  <a:srgbClr val="101010"/>
                </a:solidFill>
                <a:latin typeface="Montserrat Classic"/>
                <a:ea typeface="Montserrat Classic"/>
                <a:cs typeface="Montserrat Classic"/>
                <a:sym typeface="Montserrat Classic"/>
              </a:rPr>
              <a:t> FOR FURTHER QUESTIONS YOU MAY HAVE AFTER THIS PRESENTATION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901242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604172" y="1390399"/>
            <a:ext cx="12138318" cy="9576435"/>
          </a:xfrm>
          <a:prstGeom prst="rect">
            <a:avLst/>
          </a:prstGeom>
        </p:spPr>
        <p:txBody>
          <a:bodyPr lIns="0" tIns="0" rIns="0" bIns="0" rtlCol="0" anchor="t">
            <a:spAutoFit/>
          </a:bodyPr>
          <a:lstStyle/>
          <a:p>
            <a:pPr algn="l">
              <a:lnSpc>
                <a:spcPts val="3499"/>
              </a:lnSpc>
            </a:pPr>
            <a:r>
              <a:rPr lang="en-US" sz="2499" b="1" u="sng">
                <a:solidFill>
                  <a:srgbClr val="0C3B5D"/>
                </a:solidFill>
                <a:latin typeface="Montserrat Classic Bold"/>
                <a:ea typeface="Montserrat Classic Bold"/>
                <a:cs typeface="Montserrat Classic Bold"/>
                <a:sym typeface="Montserrat Classic Bold"/>
              </a:rPr>
              <a:t>Reporting</a:t>
            </a:r>
          </a:p>
          <a:p>
            <a:pPr marL="367031" lvl="1" indent="-183515" algn="l">
              <a:lnSpc>
                <a:spcPts val="2380"/>
              </a:lnSpc>
              <a:buFont typeface="Arial"/>
              <a:buChar char="•"/>
            </a:pPr>
            <a:r>
              <a:rPr lang="en-US" sz="1700">
                <a:solidFill>
                  <a:srgbClr val="5F7C8B"/>
                </a:solidFill>
                <a:latin typeface="Montserrat Classic"/>
                <a:ea typeface="Montserrat Classic"/>
                <a:cs typeface="Montserrat Classic"/>
                <a:sym typeface="Montserrat Classic"/>
              </a:rPr>
              <a:t>MNWB will be responsible for providing all partners with access to the YouthWorks reports, as well as collecting all data from partners for submission through the CC YouthWorks Hub. All partners are responsible and required to complete reports before the due date</a:t>
            </a:r>
          </a:p>
          <a:p>
            <a:pPr marL="367031" lvl="1" indent="-183515" algn="l">
              <a:lnSpc>
                <a:spcPts val="2380"/>
              </a:lnSpc>
              <a:buFont typeface="Arial"/>
              <a:buChar char="•"/>
            </a:pPr>
            <a:r>
              <a:rPr lang="en-US" sz="1700">
                <a:solidFill>
                  <a:srgbClr val="5F7C8B"/>
                </a:solidFill>
                <a:latin typeface="Montserrat Classic"/>
                <a:ea typeface="Montserrat Classic"/>
                <a:cs typeface="Montserrat Classic"/>
                <a:sym typeface="Montserrat Classic"/>
              </a:rPr>
              <a:t>Providers are required to report individual YouthWorks participant record data, including social security numbers</a:t>
            </a:r>
          </a:p>
          <a:p>
            <a:pPr marL="367031" lvl="1" indent="-183515" algn="l">
              <a:lnSpc>
                <a:spcPts val="2380"/>
              </a:lnSpc>
              <a:buFont typeface="Arial"/>
              <a:buChar char="•"/>
            </a:pPr>
            <a:r>
              <a:rPr lang="en-US" sz="1700">
                <a:solidFill>
                  <a:srgbClr val="5F7C8B"/>
                </a:solidFill>
                <a:latin typeface="Montserrat Classic"/>
                <a:ea typeface="Montserrat Classic"/>
                <a:cs typeface="Montserrat Classic"/>
                <a:sym typeface="Montserrat Classic"/>
              </a:rPr>
              <a:t>Whether a program uses their own application process or not, every participant MUST have an application on file. The free, online application for participant completion will be provided in March by the Commonwealth Corporation or at the completion of the new system – whichever comes first. Additionally, all participant data should be reported to Commonwealth Corporation within the CC YouthWorks Hub.</a:t>
            </a:r>
          </a:p>
          <a:p>
            <a:pPr algn="l">
              <a:lnSpc>
                <a:spcPts val="2380"/>
              </a:lnSpc>
            </a:pPr>
            <a:endParaRPr lang="en-US" sz="1700">
              <a:solidFill>
                <a:srgbClr val="5F7C8B"/>
              </a:solidFill>
              <a:latin typeface="Montserrat Classic"/>
              <a:ea typeface="Montserrat Classic"/>
              <a:cs typeface="Montserrat Classic"/>
              <a:sym typeface="Montserrat Classic"/>
            </a:endParaRPr>
          </a:p>
          <a:p>
            <a:pPr algn="l">
              <a:lnSpc>
                <a:spcPts val="3499"/>
              </a:lnSpc>
            </a:pPr>
            <a:r>
              <a:rPr lang="en-US" sz="2499" b="1" u="sng">
                <a:solidFill>
                  <a:srgbClr val="0C3B5D"/>
                </a:solidFill>
                <a:latin typeface="Montserrat Classic Bold"/>
                <a:ea typeface="Montserrat Classic Bold"/>
                <a:cs typeface="Montserrat Classic Bold"/>
                <a:sym typeface="Montserrat Classic Bold"/>
              </a:rPr>
              <a:t>Data Tracking</a:t>
            </a:r>
          </a:p>
          <a:p>
            <a:pPr marL="367031" lvl="1" indent="-183515" algn="l">
              <a:lnSpc>
                <a:spcPts val="2380"/>
              </a:lnSpc>
              <a:buFont typeface="Arial"/>
              <a:buChar char="•"/>
            </a:pPr>
            <a:r>
              <a:rPr lang="en-US" sz="1700">
                <a:solidFill>
                  <a:srgbClr val="5F7C8B"/>
                </a:solidFill>
                <a:latin typeface="Montserrat Classic"/>
                <a:ea typeface="Montserrat Classic"/>
                <a:cs typeface="Montserrat Classic"/>
                <a:sym typeface="Montserrat Classic"/>
              </a:rPr>
              <a:t>Partners are required to track and upload all youth data to the CC YouthWorks Hub. It is a contractual obligation that all partners upload their youth data to the CC YouthWorks Hub and keep track of youth performance using the CC YouthWorks Hub.</a:t>
            </a:r>
          </a:p>
          <a:p>
            <a:pPr algn="l">
              <a:lnSpc>
                <a:spcPts val="2380"/>
              </a:lnSpc>
            </a:pPr>
            <a:endParaRPr lang="en-US" sz="1700">
              <a:solidFill>
                <a:srgbClr val="5F7C8B"/>
              </a:solidFill>
              <a:latin typeface="Montserrat Classic"/>
              <a:ea typeface="Montserrat Classic"/>
              <a:cs typeface="Montserrat Classic"/>
              <a:sym typeface="Montserrat Classic"/>
            </a:endParaRPr>
          </a:p>
          <a:p>
            <a:pPr algn="l">
              <a:lnSpc>
                <a:spcPts val="3499"/>
              </a:lnSpc>
            </a:pPr>
            <a:r>
              <a:rPr lang="en-US" sz="2499" b="1" u="sng">
                <a:solidFill>
                  <a:srgbClr val="0C3B5D"/>
                </a:solidFill>
                <a:latin typeface="Montserrat Classic Bold"/>
                <a:ea typeface="Montserrat Classic Bold"/>
                <a:cs typeface="Montserrat Classic Bold"/>
                <a:sym typeface="Montserrat Classic Bold"/>
              </a:rPr>
              <a:t>Youth Engagement &amp; Opportunities</a:t>
            </a:r>
          </a:p>
          <a:p>
            <a:pPr marL="367031" lvl="1" indent="-183515" algn="l">
              <a:lnSpc>
                <a:spcPts val="2380"/>
              </a:lnSpc>
              <a:buFont typeface="Arial"/>
              <a:buChar char="•"/>
            </a:pPr>
            <a:r>
              <a:rPr lang="en-US" sz="1700">
                <a:solidFill>
                  <a:srgbClr val="5F7C8B"/>
                </a:solidFill>
                <a:latin typeface="Montserrat Classic"/>
                <a:ea typeface="Montserrat Classic"/>
                <a:cs typeface="Montserrat Classic"/>
                <a:sym typeface="Montserrat Classic"/>
              </a:rPr>
              <a:t>Providers are being asked to strategically plan and offer a diverse array of work and learning experiences tailored to the interests and needs of YouthWorks program participants.</a:t>
            </a:r>
          </a:p>
          <a:p>
            <a:pPr marL="367031" lvl="1" indent="-183515" algn="l">
              <a:lnSpc>
                <a:spcPts val="2380"/>
              </a:lnSpc>
              <a:buFont typeface="Arial"/>
              <a:buChar char="•"/>
            </a:pPr>
            <a:r>
              <a:rPr lang="en-US" sz="1700">
                <a:solidFill>
                  <a:srgbClr val="5F7C8B"/>
                </a:solidFill>
                <a:latin typeface="Montserrat Classic"/>
                <a:ea typeface="Montserrat Classic"/>
                <a:cs typeface="Montserrat Classic"/>
                <a:sym typeface="Montserrat Classic"/>
              </a:rPr>
              <a:t>It is anticipated that providers will intensify their efforts in expanding partnerships, specifically, in the private sector. </a:t>
            </a:r>
          </a:p>
          <a:p>
            <a:pPr marL="367031" lvl="1" indent="-183515" algn="l">
              <a:lnSpc>
                <a:spcPts val="2380"/>
              </a:lnSpc>
              <a:buFont typeface="Arial"/>
              <a:buChar char="•"/>
            </a:pPr>
            <a:r>
              <a:rPr lang="en-US" sz="1700">
                <a:solidFill>
                  <a:srgbClr val="5F7C8B"/>
                </a:solidFill>
                <a:latin typeface="Montserrat Classic"/>
                <a:ea typeface="Montserrat Classic"/>
                <a:cs typeface="Montserrat Classic"/>
                <a:sym typeface="Montserrat Classic"/>
              </a:rPr>
              <a:t>Providers will be tasked with expanding employer recruitment to align with high-growth career pathways and industries outlined in Regional Blueprints and identified as priorities by the Healey-Driscoll Administration, including life sciences, healthcare and human services, clean energy, and advanced manufacturing.</a:t>
            </a:r>
          </a:p>
          <a:p>
            <a:pPr algn="l">
              <a:lnSpc>
                <a:spcPts val="2380"/>
              </a:lnSpc>
            </a:pPr>
            <a:endParaRPr lang="en-US" sz="1700">
              <a:solidFill>
                <a:srgbClr val="5F7C8B"/>
              </a:solidFill>
              <a:latin typeface="Montserrat Classic"/>
              <a:ea typeface="Montserrat Classic"/>
              <a:cs typeface="Montserrat Classic"/>
              <a:sym typeface="Montserrat Classic"/>
            </a:endParaRPr>
          </a:p>
          <a:p>
            <a:pPr algn="l">
              <a:lnSpc>
                <a:spcPts val="2380"/>
              </a:lnSpc>
            </a:pPr>
            <a:r>
              <a:rPr lang="en-US" sz="1700">
                <a:solidFill>
                  <a:srgbClr val="5F7C8B"/>
                </a:solidFill>
                <a:latin typeface="Montserrat Classic"/>
                <a:ea typeface="Montserrat Classic"/>
                <a:cs typeface="Montserrat Classic"/>
                <a:sym typeface="Montserrat Classic"/>
              </a:rPr>
              <a:t>Note: Priority will be given to applications that incorporate private sector placements to enhance and expand YouthWorks services.</a:t>
            </a:r>
          </a:p>
          <a:p>
            <a:pPr algn="l">
              <a:lnSpc>
                <a:spcPts val="2380"/>
              </a:lnSpc>
            </a:pPr>
            <a:endParaRPr lang="en-US" sz="1700">
              <a:solidFill>
                <a:srgbClr val="5F7C8B"/>
              </a:solidFill>
              <a:latin typeface="Montserrat Classic"/>
              <a:ea typeface="Montserrat Classic"/>
              <a:cs typeface="Montserrat Classic"/>
              <a:sym typeface="Montserrat Classic"/>
            </a:endParaRPr>
          </a:p>
          <a:p>
            <a:pPr algn="l">
              <a:lnSpc>
                <a:spcPts val="2380"/>
              </a:lnSpc>
            </a:pPr>
            <a:endParaRPr lang="en-US" sz="1700">
              <a:solidFill>
                <a:srgbClr val="5F7C8B"/>
              </a:solidFill>
              <a:latin typeface="Montserrat Classic"/>
              <a:ea typeface="Montserrat Classic"/>
              <a:cs typeface="Montserrat Classic"/>
              <a:sym typeface="Montserrat Classic"/>
            </a:endParaRPr>
          </a:p>
          <a:p>
            <a:pPr algn="l">
              <a:lnSpc>
                <a:spcPts val="2380"/>
              </a:lnSpc>
            </a:pPr>
            <a:endParaRPr lang="en-US" sz="1700">
              <a:solidFill>
                <a:srgbClr val="5F7C8B"/>
              </a:solidFill>
              <a:latin typeface="Montserrat Classic"/>
              <a:ea typeface="Montserrat Classic"/>
              <a:cs typeface="Montserrat Classic"/>
              <a:sym typeface="Montserrat Classic"/>
            </a:endParaRPr>
          </a:p>
        </p:txBody>
      </p:sp>
      <p:sp>
        <p:nvSpPr>
          <p:cNvPr id="6" name="Freeform 6"/>
          <p:cNvSpPr/>
          <p:nvPr/>
        </p:nvSpPr>
        <p:spPr>
          <a:xfrm>
            <a:off x="13038914" y="2571750"/>
            <a:ext cx="5143500" cy="5143500"/>
          </a:xfrm>
          <a:custGeom>
            <a:avLst/>
            <a:gdLst/>
            <a:ahLst/>
            <a:cxnLst/>
            <a:rect l="l" t="t" r="r" b="b"/>
            <a:pathLst>
              <a:path w="5143500" h="5143500">
                <a:moveTo>
                  <a:pt x="0" y="0"/>
                </a:moveTo>
                <a:lnTo>
                  <a:pt x="5143500" y="0"/>
                </a:lnTo>
                <a:lnTo>
                  <a:pt x="5143500" y="5143500"/>
                </a:lnTo>
                <a:lnTo>
                  <a:pt x="0" y="5143500"/>
                </a:lnTo>
                <a:lnTo>
                  <a:pt x="0" y="0"/>
                </a:lnTo>
                <a:close/>
              </a:path>
            </a:pathLst>
          </a:custGeom>
          <a:blipFill>
            <a:blip r:embed="rId2"/>
            <a:stretch>
              <a:fillRect/>
            </a:stretch>
          </a:blipFill>
          <a:ln cap="sq">
            <a:noFill/>
            <a:prstDash val="solid"/>
            <a:miter/>
          </a:ln>
        </p:spPr>
        <p:txBody>
          <a:bodyPr/>
          <a:lstStyle/>
          <a:p>
            <a:endParaRPr lang="en-US"/>
          </a:p>
        </p:txBody>
      </p:sp>
      <p:sp>
        <p:nvSpPr>
          <p:cNvPr id="7" name="TextBox 7"/>
          <p:cNvSpPr txBox="1"/>
          <p:nvPr/>
        </p:nvSpPr>
        <p:spPr>
          <a:xfrm>
            <a:off x="13769329" y="8521841"/>
            <a:ext cx="3489971" cy="356234"/>
          </a:xfrm>
          <a:prstGeom prst="rect">
            <a:avLst/>
          </a:prstGeom>
        </p:spPr>
        <p:txBody>
          <a:bodyPr lIns="0" tIns="0" rIns="0" bIns="0" rtlCol="0" anchor="t">
            <a:spAutoFit/>
          </a:bodyPr>
          <a:lstStyle/>
          <a:p>
            <a:pPr algn="r">
              <a:lnSpc>
                <a:spcPts val="2940"/>
              </a:lnSpc>
            </a:pPr>
            <a:r>
              <a:rPr lang="en-US" sz="2100" b="1">
                <a:solidFill>
                  <a:srgbClr val="0C3B5D"/>
                </a:solidFill>
                <a:latin typeface="Montserrat Classic Bold"/>
                <a:ea typeface="Montserrat Classic Bold"/>
                <a:cs typeface="Montserrat Classic Bold"/>
                <a:sym typeface="Montserrat Classic Bold"/>
              </a:rPr>
              <a:t>Sub-Grantees</a:t>
            </a:r>
          </a:p>
        </p:txBody>
      </p:sp>
      <p:sp>
        <p:nvSpPr>
          <p:cNvPr id="8" name="TextBox 8"/>
          <p:cNvSpPr txBox="1"/>
          <p:nvPr/>
        </p:nvSpPr>
        <p:spPr>
          <a:xfrm>
            <a:off x="604172" y="829310"/>
            <a:ext cx="9186134" cy="503555"/>
          </a:xfrm>
          <a:prstGeom prst="rect">
            <a:avLst/>
          </a:prstGeom>
        </p:spPr>
        <p:txBody>
          <a:bodyPr lIns="0" tIns="0" rIns="0" bIns="0" rtlCol="0" anchor="t">
            <a:spAutoFit/>
          </a:bodyPr>
          <a:lstStyle/>
          <a:p>
            <a:pPr algn="l">
              <a:lnSpc>
                <a:spcPts val="3760"/>
              </a:lnSpc>
            </a:pPr>
            <a:r>
              <a:rPr lang="en-US" sz="4000" b="1">
                <a:solidFill>
                  <a:srgbClr val="0C3B5D"/>
                </a:solidFill>
                <a:latin typeface="Montserrat Heavy"/>
                <a:ea typeface="Montserrat Heavy"/>
                <a:cs typeface="Montserrat Heavy"/>
                <a:sym typeface="Montserrat Heavy"/>
              </a:rPr>
              <a:t>Provider’s Program Expectations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29EF0-8BEB-2593-0B5B-783ADEE61EF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F52F0F4-9329-5695-10E0-045965E96C2F}"/>
              </a:ext>
            </a:extLst>
          </p:cNvPr>
          <p:cNvGrpSpPr/>
          <p:nvPr/>
        </p:nvGrpSpPr>
        <p:grpSpPr>
          <a:xfrm>
            <a:off x="14500955" y="9012429"/>
            <a:ext cx="2758345" cy="245871"/>
            <a:chOff x="0" y="0"/>
            <a:chExt cx="726478" cy="64756"/>
          </a:xfrm>
        </p:grpSpPr>
        <p:sp>
          <p:nvSpPr>
            <p:cNvPr id="3" name="Freeform 3">
              <a:extLst>
                <a:ext uri="{FF2B5EF4-FFF2-40B4-BE49-F238E27FC236}">
                  <a16:creationId xmlns:a16="http://schemas.microsoft.com/office/drawing/2014/main" id="{E68A39E7-97F1-D3FE-F69B-81FCB28C0200}"/>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124F6006-F29A-ABE6-6E34-41F1DA7F2051}"/>
                </a:ext>
              </a:extLst>
            </p:cNvPr>
            <p:cNvSpPr txBox="1"/>
            <p:nvPr/>
          </p:nvSpPr>
          <p:spPr>
            <a:xfrm>
              <a:off x="0" y="-38100"/>
              <a:ext cx="726478" cy="1028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extBox 5">
            <a:extLst>
              <a:ext uri="{FF2B5EF4-FFF2-40B4-BE49-F238E27FC236}">
                <a16:creationId xmlns:a16="http://schemas.microsoft.com/office/drawing/2014/main" id="{FFA2FDFD-6CC8-5F84-A778-E748A6B330D0}"/>
              </a:ext>
            </a:extLst>
          </p:cNvPr>
          <p:cNvSpPr txBox="1"/>
          <p:nvPr/>
        </p:nvSpPr>
        <p:spPr>
          <a:xfrm>
            <a:off x="574355" y="2171700"/>
            <a:ext cx="10133402" cy="5338641"/>
          </a:xfrm>
          <a:prstGeom prst="rect">
            <a:avLst/>
          </a:prstGeom>
        </p:spPr>
        <p:txBody>
          <a:bodyPr wrap="square" lIns="0" tIns="0" rIns="0" bIns="0" rtlCol="0" anchor="t">
            <a:spAutoFit/>
          </a:bodyPr>
          <a:lstStyle/>
          <a:p>
            <a:pPr marL="0" marR="0" lvl="0" indent="0" algn="l" defTabSz="914400" rtl="0" eaLnBrk="1" fontAlgn="auto" latinLnBrk="0" hangingPunct="1">
              <a:lnSpc>
                <a:spcPts val="3499"/>
              </a:lnSpc>
              <a:spcBef>
                <a:spcPts val="0"/>
              </a:spcBef>
              <a:spcAft>
                <a:spcPts val="0"/>
              </a:spcAft>
              <a:buClrTx/>
              <a:buSzTx/>
              <a:buFontTx/>
              <a:buNone/>
              <a:tabLst/>
              <a:defRPr/>
            </a:pPr>
            <a:r>
              <a:rPr kumimoji="0" lang="en-US" sz="2499" b="0" i="0" u="sng" strike="noStrike" kern="1200" cap="none" spc="0" normalizeH="0" baseline="0" noProof="0" dirty="0">
                <a:ln>
                  <a:noFill/>
                </a:ln>
                <a:solidFill>
                  <a:srgbClr val="0C3B5D"/>
                </a:solidFill>
                <a:effectLst/>
                <a:uLnTx/>
                <a:uFillTx/>
                <a:latin typeface="Montserrat Classic Bold"/>
                <a:ea typeface="+mn-ea"/>
                <a:cs typeface="+mn-cs"/>
              </a:rPr>
              <a:t>Funding Match Expectation</a:t>
            </a:r>
          </a:p>
          <a:p>
            <a:pPr marL="367031" marR="0" lvl="1" indent="-183515" algn="l" defTabSz="914400" rtl="0" eaLnBrk="1" fontAlgn="auto" latinLnBrk="0" hangingPunct="1">
              <a:lnSpc>
                <a:spcPts val="2380"/>
              </a:lnSpc>
              <a:spcBef>
                <a:spcPts val="0"/>
              </a:spcBef>
              <a:spcAft>
                <a:spcPts val="0"/>
              </a:spcAft>
              <a:buClrTx/>
              <a:buSzTx/>
              <a:buFont typeface="Arial"/>
              <a:buChar char="•"/>
              <a:tabLst/>
              <a:defRPr/>
            </a:pPr>
            <a:r>
              <a:rPr kumimoji="0" lang="en-US" sz="1700" b="0" i="0" u="none" strike="noStrike" kern="1200" cap="none" spc="0" normalizeH="0" baseline="0" noProof="0" dirty="0">
                <a:ln>
                  <a:noFill/>
                </a:ln>
                <a:solidFill>
                  <a:srgbClr val="5F7C8B"/>
                </a:solidFill>
                <a:effectLst/>
                <a:uLnTx/>
                <a:uFillTx/>
                <a:latin typeface="Montserrat Classic"/>
                <a:ea typeface="+mn-ea"/>
                <a:cs typeface="+mn-cs"/>
              </a:rPr>
              <a:t>Based on the awarded contract amount, providers/sub-grantees are assigned private sector match targets of, at least 10%, cash match for program expenditures. </a:t>
            </a:r>
          </a:p>
          <a:p>
            <a:pPr marL="367031" marR="0" lvl="1" indent="-183515" algn="l" defTabSz="914400" rtl="0" eaLnBrk="1" fontAlgn="auto" latinLnBrk="0" hangingPunct="1">
              <a:lnSpc>
                <a:spcPts val="2380"/>
              </a:lnSpc>
              <a:spcBef>
                <a:spcPts val="0"/>
              </a:spcBef>
              <a:spcAft>
                <a:spcPts val="0"/>
              </a:spcAft>
              <a:buClrTx/>
              <a:buSzTx/>
              <a:buFont typeface="Arial"/>
              <a:buChar char="•"/>
              <a:tabLst/>
              <a:defRPr/>
            </a:pPr>
            <a:r>
              <a:rPr kumimoji="0" lang="en-US" sz="1700" b="0" i="0" u="none" strike="noStrike" kern="1200" cap="none" spc="0" normalizeH="0" baseline="0" noProof="0" dirty="0">
                <a:ln>
                  <a:noFill/>
                </a:ln>
                <a:solidFill>
                  <a:srgbClr val="5F7C8B"/>
                </a:solidFill>
                <a:effectLst/>
                <a:uLnTx/>
                <a:uFillTx/>
                <a:latin typeface="Montserrat Classic"/>
                <a:ea typeface="+mn-ea"/>
                <a:cs typeface="+mn-cs"/>
              </a:rPr>
              <a:t>To be considered, match must come from private sector commitments – additional wages for participants – and not from other public funds that may be used to support the program. Match can be documented as paid placements in any brokered youth employment programs including Connecting Activities.</a:t>
            </a:r>
          </a:p>
          <a:p>
            <a:pPr marL="367031" marR="0" lvl="1" indent="-183515" algn="l" defTabSz="914400" rtl="0" eaLnBrk="1" fontAlgn="auto" latinLnBrk="0" hangingPunct="1">
              <a:lnSpc>
                <a:spcPts val="2380"/>
              </a:lnSpc>
              <a:spcBef>
                <a:spcPts val="0"/>
              </a:spcBef>
              <a:spcAft>
                <a:spcPts val="0"/>
              </a:spcAft>
              <a:buClrTx/>
              <a:buSzTx/>
              <a:buFont typeface="Arial"/>
              <a:buChar char="•"/>
              <a:tabLst/>
              <a:defRPr/>
            </a:pPr>
            <a:r>
              <a:rPr kumimoji="0" lang="en-US" sz="1700" b="0" i="0" u="none" strike="noStrike" kern="1200" cap="none" spc="0" normalizeH="0" baseline="0" noProof="0" dirty="0">
                <a:ln>
                  <a:noFill/>
                </a:ln>
                <a:solidFill>
                  <a:srgbClr val="5F7C8B"/>
                </a:solidFill>
                <a:effectLst/>
                <a:uLnTx/>
                <a:uFillTx/>
                <a:latin typeface="Montserrat Classic"/>
                <a:ea typeface="+mn-ea"/>
                <a:cs typeface="+mn-cs"/>
              </a:rPr>
              <a:t>For city funded mayoral programs, city-funded programs would not be considered a match contribution.</a:t>
            </a:r>
          </a:p>
          <a:p>
            <a:pPr marL="367031" marR="0" lvl="1" indent="-183515" algn="l" defTabSz="914400" rtl="0" eaLnBrk="1" fontAlgn="auto" latinLnBrk="0" hangingPunct="1">
              <a:lnSpc>
                <a:spcPts val="2380"/>
              </a:lnSpc>
              <a:spcBef>
                <a:spcPts val="0"/>
              </a:spcBef>
              <a:spcAft>
                <a:spcPts val="0"/>
              </a:spcAft>
              <a:buClrTx/>
              <a:buSzTx/>
              <a:buFont typeface="Arial"/>
              <a:buChar char="•"/>
              <a:tabLst/>
              <a:defRPr/>
            </a:pPr>
            <a:r>
              <a:rPr kumimoji="0" lang="en-US" sz="1700" b="0" i="0" u="none" strike="noStrike" kern="1200" cap="none" spc="0" normalizeH="0" baseline="0" noProof="0" dirty="0">
                <a:ln>
                  <a:noFill/>
                </a:ln>
                <a:solidFill>
                  <a:srgbClr val="5F7C8B"/>
                </a:solidFill>
                <a:effectLst/>
                <a:uLnTx/>
                <a:uFillTx/>
                <a:latin typeface="Montserrat Classic"/>
                <a:ea typeface="+mn-ea"/>
                <a:cs typeface="+mn-cs"/>
              </a:rPr>
              <a:t>Private-sector employers includes private-sector enterprises and private nonprofit organizations such as private hospitals, colleges, universities, and others. </a:t>
            </a:r>
          </a:p>
          <a:p>
            <a:pPr marL="367031" marR="0" lvl="1" indent="-183515" algn="l" defTabSz="914400" rtl="0" eaLnBrk="1" fontAlgn="auto" latinLnBrk="0" hangingPunct="1">
              <a:lnSpc>
                <a:spcPts val="2380"/>
              </a:lnSpc>
              <a:spcBef>
                <a:spcPts val="0"/>
              </a:spcBef>
              <a:spcAft>
                <a:spcPts val="0"/>
              </a:spcAft>
              <a:buClrTx/>
              <a:buSzTx/>
              <a:buFont typeface="Arial"/>
              <a:buChar char="•"/>
              <a:tabLst/>
              <a:defRPr/>
            </a:pPr>
            <a:r>
              <a:rPr kumimoji="0" lang="en-US" sz="1700" b="0" i="0" u="none" strike="noStrike" kern="1200" cap="none" spc="0" normalizeH="0" baseline="0" noProof="0" dirty="0">
                <a:ln>
                  <a:noFill/>
                </a:ln>
                <a:solidFill>
                  <a:srgbClr val="5F7C8B"/>
                </a:solidFill>
                <a:effectLst/>
                <a:uLnTx/>
                <a:uFillTx/>
                <a:latin typeface="Montserrat Classic"/>
                <a:ea typeface="+mn-ea"/>
                <a:cs typeface="+mn-cs"/>
              </a:rPr>
              <a:t>Budgets submitted should include stipends/wages within the approved wage range. Programs expecting to provide stipends/wages higher than the approved wage through match, should incorporate that information in their match report not application budget narrative.</a:t>
            </a:r>
          </a:p>
          <a:p>
            <a:pPr marL="0" marR="0" lvl="0" indent="0" algn="l" defTabSz="914400" rtl="0" eaLnBrk="1" fontAlgn="auto" latinLnBrk="0" hangingPunct="1">
              <a:lnSpc>
                <a:spcPts val="2380"/>
              </a:lnSpc>
              <a:spcBef>
                <a:spcPts val="0"/>
              </a:spcBef>
              <a:spcAft>
                <a:spcPts val="0"/>
              </a:spcAft>
              <a:buClrTx/>
              <a:buSzTx/>
              <a:buFontTx/>
              <a:buNone/>
              <a:tabLst/>
              <a:defRPr/>
            </a:pPr>
            <a:endParaRPr kumimoji="0" lang="en-US" sz="1700" b="0" i="0" u="none" strike="noStrike" kern="1200" cap="none" spc="0" normalizeH="0" baseline="0" noProof="0" dirty="0">
              <a:ln>
                <a:noFill/>
              </a:ln>
              <a:solidFill>
                <a:srgbClr val="5F7C8B"/>
              </a:solidFill>
              <a:effectLst/>
              <a:uLnTx/>
              <a:uFillTx/>
              <a:latin typeface="Montserrat Classic"/>
              <a:ea typeface="+mn-ea"/>
              <a:cs typeface="+mn-cs"/>
            </a:endParaRPr>
          </a:p>
          <a:p>
            <a:pPr marL="0" marR="0" lvl="0" indent="0" algn="l" defTabSz="914400" rtl="0" eaLnBrk="1" fontAlgn="auto" latinLnBrk="0" hangingPunct="1">
              <a:lnSpc>
                <a:spcPts val="2380"/>
              </a:lnSpc>
              <a:spcBef>
                <a:spcPts val="0"/>
              </a:spcBef>
              <a:spcAft>
                <a:spcPts val="0"/>
              </a:spcAft>
              <a:buClrTx/>
              <a:buSzTx/>
              <a:buFontTx/>
              <a:buNone/>
              <a:tabLst/>
              <a:defRPr/>
            </a:pPr>
            <a:endParaRPr kumimoji="0" lang="en-US" sz="1700" b="0" i="0" u="none" strike="noStrike" kern="1200" cap="none" spc="0" normalizeH="0" baseline="0" noProof="0" dirty="0">
              <a:ln>
                <a:noFill/>
              </a:ln>
              <a:solidFill>
                <a:srgbClr val="5F7C8B"/>
              </a:solidFill>
              <a:effectLst/>
              <a:uLnTx/>
              <a:uFillTx/>
              <a:latin typeface="Montserrat Classic"/>
              <a:ea typeface="+mn-ea"/>
              <a:cs typeface="+mn-cs"/>
            </a:endParaRPr>
          </a:p>
        </p:txBody>
      </p:sp>
      <p:sp>
        <p:nvSpPr>
          <p:cNvPr id="6" name="Freeform 6">
            <a:extLst>
              <a:ext uri="{FF2B5EF4-FFF2-40B4-BE49-F238E27FC236}">
                <a16:creationId xmlns:a16="http://schemas.microsoft.com/office/drawing/2014/main" id="{47E9CEB2-D7CC-8BB7-1C2B-D09FF4471CEE}"/>
              </a:ext>
            </a:extLst>
          </p:cNvPr>
          <p:cNvSpPr/>
          <p:nvPr/>
        </p:nvSpPr>
        <p:spPr>
          <a:xfrm>
            <a:off x="12560206" y="1866900"/>
            <a:ext cx="5143500" cy="5143500"/>
          </a:xfrm>
          <a:custGeom>
            <a:avLst/>
            <a:gdLst/>
            <a:ahLst/>
            <a:cxnLst/>
            <a:rect l="l" t="t" r="r" b="b"/>
            <a:pathLst>
              <a:path w="5143500" h="5143500">
                <a:moveTo>
                  <a:pt x="0" y="0"/>
                </a:moveTo>
                <a:lnTo>
                  <a:pt x="5143500" y="0"/>
                </a:lnTo>
                <a:lnTo>
                  <a:pt x="5143500" y="5143500"/>
                </a:lnTo>
                <a:lnTo>
                  <a:pt x="0" y="5143500"/>
                </a:lnTo>
                <a:lnTo>
                  <a:pt x="0" y="0"/>
                </a:lnTo>
                <a:close/>
              </a:path>
            </a:pathLst>
          </a:custGeom>
          <a:blipFill>
            <a:blip r:embed="rId2"/>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B50B9F2D-4EA2-B98C-57DD-BE98259A7B0E}"/>
              </a:ext>
            </a:extLst>
          </p:cNvPr>
          <p:cNvSpPr txBox="1"/>
          <p:nvPr/>
        </p:nvSpPr>
        <p:spPr>
          <a:xfrm>
            <a:off x="13769329" y="8521841"/>
            <a:ext cx="3489971" cy="356234"/>
          </a:xfrm>
          <a:prstGeom prst="rect">
            <a:avLst/>
          </a:prstGeom>
        </p:spPr>
        <p:txBody>
          <a:bodyPr lIns="0" tIns="0" rIns="0" bIns="0" rtlCol="0" anchor="t">
            <a:spAutoFit/>
          </a:bodyPr>
          <a:lstStyle/>
          <a:p>
            <a:pPr marL="0" marR="0" lvl="0" indent="0" algn="r" defTabSz="914400" rtl="0" eaLnBrk="1" fontAlgn="auto" latinLnBrk="0" hangingPunct="1">
              <a:lnSpc>
                <a:spcPts val="2940"/>
              </a:lnSpc>
              <a:spcBef>
                <a:spcPts val="0"/>
              </a:spcBef>
              <a:spcAft>
                <a:spcPts val="0"/>
              </a:spcAft>
              <a:buClrTx/>
              <a:buSzTx/>
              <a:buFontTx/>
              <a:buNone/>
              <a:tabLst/>
              <a:defRPr/>
            </a:pPr>
            <a:r>
              <a:rPr kumimoji="0" lang="en-US" sz="2100" b="0" i="0" u="none" strike="noStrike" kern="1200" cap="none" spc="0" normalizeH="0" baseline="0" noProof="0">
                <a:ln>
                  <a:noFill/>
                </a:ln>
                <a:solidFill>
                  <a:srgbClr val="0C3B5D"/>
                </a:solidFill>
                <a:effectLst/>
                <a:uLnTx/>
                <a:uFillTx/>
                <a:latin typeface="Montserrat Classic Bold"/>
                <a:ea typeface="+mn-ea"/>
                <a:cs typeface="+mn-cs"/>
              </a:rPr>
              <a:t>Sub-Grantees</a:t>
            </a:r>
          </a:p>
        </p:txBody>
      </p:sp>
      <p:sp>
        <p:nvSpPr>
          <p:cNvPr id="8" name="TextBox 8">
            <a:extLst>
              <a:ext uri="{FF2B5EF4-FFF2-40B4-BE49-F238E27FC236}">
                <a16:creationId xmlns:a16="http://schemas.microsoft.com/office/drawing/2014/main" id="{6D031523-24A9-241A-084A-1470312183FE}"/>
              </a:ext>
            </a:extLst>
          </p:cNvPr>
          <p:cNvSpPr txBox="1"/>
          <p:nvPr/>
        </p:nvSpPr>
        <p:spPr>
          <a:xfrm>
            <a:off x="547851" y="1485900"/>
            <a:ext cx="9186134" cy="503555"/>
          </a:xfrm>
          <a:prstGeom prst="rect">
            <a:avLst/>
          </a:prstGeom>
        </p:spPr>
        <p:txBody>
          <a:bodyPr lIns="0" tIns="0" rIns="0" bIns="0" rtlCol="0" anchor="t">
            <a:spAutoFit/>
          </a:bodyPr>
          <a:lstStyle/>
          <a:p>
            <a:pPr marL="0" marR="0" lvl="0" indent="0" algn="l" defTabSz="914400" rtl="0" eaLnBrk="1" fontAlgn="auto" latinLnBrk="0" hangingPunct="1">
              <a:lnSpc>
                <a:spcPts val="376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C3B5D"/>
                </a:solidFill>
                <a:effectLst/>
                <a:uLnTx/>
                <a:uFillTx/>
                <a:latin typeface="Montserrat Heavy"/>
                <a:ea typeface="+mn-ea"/>
                <a:cs typeface="+mn-cs"/>
              </a:rPr>
              <a:t>Provider’s Program Expectations</a:t>
            </a:r>
          </a:p>
        </p:txBody>
      </p:sp>
    </p:spTree>
    <p:extLst>
      <p:ext uri="{BB962C8B-B14F-4D97-AF65-F5344CB8AC3E}">
        <p14:creationId xmlns:p14="http://schemas.microsoft.com/office/powerpoint/2010/main" val="86561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574847"/>
            <a:ext cx="1856645" cy="68071"/>
            <a:chOff x="0" y="0"/>
            <a:chExt cx="488993" cy="17928"/>
          </a:xfrm>
        </p:grpSpPr>
        <p:sp>
          <p:nvSpPr>
            <p:cNvPr id="3" name="Freeform 3"/>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txBody>
            <a:bodyPr/>
            <a:lstStyle/>
            <a:p>
              <a:endParaRPr lang="en-US"/>
            </a:p>
          </p:txBody>
        </p:sp>
        <p:sp>
          <p:nvSpPr>
            <p:cNvPr id="4" name="TextBox 4"/>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2413635"/>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7" name="TextBox 7"/>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709758" y="540860"/>
            <a:ext cx="2758345" cy="975680"/>
          </a:xfrm>
          <a:custGeom>
            <a:avLst/>
            <a:gdLst/>
            <a:ahLst/>
            <a:cxnLst/>
            <a:rect l="l" t="t" r="r" b="b"/>
            <a:pathLst>
              <a:path w="2758345" h="975680">
                <a:moveTo>
                  <a:pt x="0" y="0"/>
                </a:moveTo>
                <a:lnTo>
                  <a:pt x="2758345" y="0"/>
                </a:lnTo>
                <a:lnTo>
                  <a:pt x="2758345" y="975680"/>
                </a:lnTo>
                <a:lnTo>
                  <a:pt x="0" y="975680"/>
                </a:lnTo>
                <a:lnTo>
                  <a:pt x="0" y="0"/>
                </a:lnTo>
                <a:close/>
              </a:path>
            </a:pathLst>
          </a:custGeom>
          <a:blipFill>
            <a:blip r:embed="rId2"/>
            <a:stretch>
              <a:fillRect r="-14926"/>
            </a:stretch>
          </a:blipFill>
        </p:spPr>
        <p:txBody>
          <a:bodyPr/>
          <a:lstStyle/>
          <a:p>
            <a:endParaRPr lang="en-US"/>
          </a:p>
        </p:txBody>
      </p:sp>
      <p:sp>
        <p:nvSpPr>
          <p:cNvPr id="9" name="Freeform 9"/>
          <p:cNvSpPr/>
          <p:nvPr/>
        </p:nvSpPr>
        <p:spPr>
          <a:xfrm>
            <a:off x="11495077" y="3257754"/>
            <a:ext cx="5764223" cy="5764223"/>
          </a:xfrm>
          <a:custGeom>
            <a:avLst/>
            <a:gdLst/>
            <a:ahLst/>
            <a:cxnLst/>
            <a:rect l="l" t="t" r="r" b="b"/>
            <a:pathLst>
              <a:path w="5764223" h="5764223">
                <a:moveTo>
                  <a:pt x="0" y="0"/>
                </a:moveTo>
                <a:lnTo>
                  <a:pt x="5764223" y="0"/>
                </a:lnTo>
                <a:lnTo>
                  <a:pt x="5764223" y="5764223"/>
                </a:lnTo>
                <a:lnTo>
                  <a:pt x="0" y="5764223"/>
                </a:lnTo>
                <a:lnTo>
                  <a:pt x="0" y="0"/>
                </a:lnTo>
                <a:close/>
              </a:path>
            </a:pathLst>
          </a:custGeom>
          <a:blipFill>
            <a:blip r:embed="rId3"/>
            <a:stretch>
              <a:fillRect/>
            </a:stretch>
          </a:blipFill>
          <a:ln w="38100" cap="sq">
            <a:solidFill>
              <a:srgbClr val="FFFFFF"/>
            </a:solidFill>
            <a:prstDash val="solid"/>
            <a:miter/>
          </a:ln>
        </p:spPr>
        <p:txBody>
          <a:bodyPr/>
          <a:lstStyle/>
          <a:p>
            <a:endParaRPr lang="en-US"/>
          </a:p>
        </p:txBody>
      </p:sp>
      <p:sp>
        <p:nvSpPr>
          <p:cNvPr id="10" name="TextBox 10"/>
          <p:cNvSpPr txBox="1"/>
          <p:nvPr/>
        </p:nvSpPr>
        <p:spPr>
          <a:xfrm>
            <a:off x="1028700" y="2246753"/>
            <a:ext cx="6809595" cy="1519809"/>
          </a:xfrm>
          <a:prstGeom prst="rect">
            <a:avLst/>
          </a:prstGeom>
        </p:spPr>
        <p:txBody>
          <a:bodyPr lIns="0" tIns="0" rIns="0" bIns="0" rtlCol="0" anchor="t">
            <a:spAutoFit/>
          </a:bodyPr>
          <a:lstStyle/>
          <a:p>
            <a:pPr algn="l">
              <a:lnSpc>
                <a:spcPts val="3947"/>
              </a:lnSpc>
            </a:pPr>
            <a:r>
              <a:rPr lang="en-US" sz="4200" b="1">
                <a:solidFill>
                  <a:srgbClr val="0C3B5D"/>
                </a:solidFill>
                <a:latin typeface="Montserrat Heavy"/>
                <a:ea typeface="Montserrat Heavy"/>
                <a:cs typeface="Montserrat Heavy"/>
                <a:sym typeface="Montserrat Heavy"/>
              </a:rPr>
              <a:t>MassHire Metro North Workforce Board Evaluation Criteria</a:t>
            </a:r>
          </a:p>
        </p:txBody>
      </p:sp>
      <p:sp>
        <p:nvSpPr>
          <p:cNvPr id="11" name="TextBox 11"/>
          <p:cNvSpPr txBox="1"/>
          <p:nvPr/>
        </p:nvSpPr>
        <p:spPr>
          <a:xfrm>
            <a:off x="709758" y="3718937"/>
            <a:ext cx="9288379" cy="4803775"/>
          </a:xfrm>
          <a:prstGeom prst="rect">
            <a:avLst/>
          </a:prstGeom>
        </p:spPr>
        <p:txBody>
          <a:bodyPr lIns="0" tIns="0" rIns="0" bIns="0" rtlCol="0" anchor="t">
            <a:spAutoFit/>
          </a:bodyPr>
          <a:lstStyle/>
          <a:p>
            <a:pPr algn="l">
              <a:lnSpc>
                <a:spcPts val="3499"/>
              </a:lnSpc>
            </a:pPr>
            <a:endParaRPr/>
          </a:p>
          <a:p>
            <a:pPr marL="539749" lvl="1" indent="-269875" algn="l">
              <a:lnSpc>
                <a:spcPts val="3499"/>
              </a:lnSpc>
              <a:buFont typeface="Arial"/>
              <a:buChar char="•"/>
            </a:pPr>
            <a:r>
              <a:rPr lang="en-US" sz="2499" b="1">
                <a:solidFill>
                  <a:srgbClr val="5F7C8B"/>
                </a:solidFill>
                <a:latin typeface="Montserrat Classic Bold"/>
                <a:ea typeface="Montserrat Classic Bold"/>
                <a:cs typeface="Montserrat Classic Bold"/>
                <a:sym typeface="Montserrat Classic Bold"/>
              </a:rPr>
              <a:t>Recruitment Plan (10 Points)</a:t>
            </a:r>
          </a:p>
          <a:p>
            <a:pPr marL="539749" lvl="1" indent="-269875" algn="l">
              <a:lnSpc>
                <a:spcPts val="3499"/>
              </a:lnSpc>
              <a:buFont typeface="Arial"/>
              <a:buChar char="•"/>
            </a:pPr>
            <a:r>
              <a:rPr lang="en-US" sz="2499" b="1">
                <a:solidFill>
                  <a:srgbClr val="5F7C8B"/>
                </a:solidFill>
                <a:latin typeface="Montserrat Classic Bold"/>
                <a:ea typeface="Montserrat Classic Bold"/>
                <a:cs typeface="Montserrat Classic Bold"/>
                <a:sym typeface="Montserrat Classic Bold"/>
              </a:rPr>
              <a:t>Program Overview (10 Points)</a:t>
            </a:r>
          </a:p>
          <a:p>
            <a:pPr marL="539749" lvl="1" indent="-269875" algn="l">
              <a:lnSpc>
                <a:spcPts val="3499"/>
              </a:lnSpc>
              <a:buFont typeface="Arial"/>
              <a:buChar char="•"/>
            </a:pPr>
            <a:r>
              <a:rPr lang="en-US" sz="2499" b="1">
                <a:solidFill>
                  <a:srgbClr val="5F7C8B"/>
                </a:solidFill>
                <a:latin typeface="Montserrat Classic Bold"/>
                <a:ea typeface="Montserrat Classic Bold"/>
                <a:cs typeface="Montserrat Classic Bold"/>
                <a:sym typeface="Montserrat Classic Bold"/>
              </a:rPr>
              <a:t>Program Design (20 Points)</a:t>
            </a:r>
          </a:p>
          <a:p>
            <a:pPr marL="539749" lvl="1" indent="-269875" algn="l">
              <a:lnSpc>
                <a:spcPts val="3499"/>
              </a:lnSpc>
              <a:buFont typeface="Arial"/>
              <a:buChar char="•"/>
            </a:pPr>
            <a:r>
              <a:rPr lang="en-US" sz="2499" b="1">
                <a:solidFill>
                  <a:srgbClr val="5F7C8B"/>
                </a:solidFill>
                <a:latin typeface="Montserrat Classic Bold"/>
                <a:ea typeface="Montserrat Classic Bold"/>
                <a:cs typeface="Montserrat Classic Bold"/>
                <a:sym typeface="Montserrat Classic Bold"/>
              </a:rPr>
              <a:t>Case Management (10 Points)</a:t>
            </a:r>
          </a:p>
          <a:p>
            <a:pPr marL="539749" lvl="1" indent="-269875" algn="l">
              <a:lnSpc>
                <a:spcPts val="3499"/>
              </a:lnSpc>
              <a:buFont typeface="Arial"/>
              <a:buChar char="•"/>
            </a:pPr>
            <a:r>
              <a:rPr lang="en-US" sz="2499" b="1">
                <a:solidFill>
                  <a:srgbClr val="5F7C8B"/>
                </a:solidFill>
                <a:latin typeface="Montserrat Classic Bold"/>
                <a:ea typeface="Montserrat Classic Bold"/>
                <a:cs typeface="Montserrat Classic Bold"/>
                <a:sym typeface="Montserrat Classic Bold"/>
              </a:rPr>
              <a:t>Employer and Partnership Outreach (15 Points) </a:t>
            </a:r>
          </a:p>
          <a:p>
            <a:pPr marL="539749" lvl="1" indent="-269875" algn="l">
              <a:lnSpc>
                <a:spcPts val="3499"/>
              </a:lnSpc>
              <a:buFont typeface="Arial"/>
              <a:buChar char="•"/>
            </a:pPr>
            <a:r>
              <a:rPr lang="en-US" sz="2499" b="1">
                <a:solidFill>
                  <a:srgbClr val="5F7C8B"/>
                </a:solidFill>
                <a:latin typeface="Montserrat Classic Bold"/>
                <a:ea typeface="Montserrat Classic Bold"/>
                <a:cs typeface="Montserrat Classic Bold"/>
                <a:sym typeface="Montserrat Classic Bold"/>
              </a:rPr>
              <a:t>Budget/Budget Narrative (5 Points)</a:t>
            </a:r>
          </a:p>
          <a:p>
            <a:pPr marL="539749" lvl="1" indent="-269875" algn="l">
              <a:lnSpc>
                <a:spcPts val="3499"/>
              </a:lnSpc>
              <a:buFont typeface="Arial"/>
              <a:buChar char="•"/>
            </a:pPr>
            <a:r>
              <a:rPr lang="en-US" sz="2499" b="1">
                <a:solidFill>
                  <a:srgbClr val="5F7C8B"/>
                </a:solidFill>
                <a:latin typeface="Montserrat Classic Bold"/>
                <a:ea typeface="Montserrat Classic Bold"/>
                <a:cs typeface="Montserrat Classic Bold"/>
                <a:sym typeface="Montserrat Classic Bold"/>
              </a:rPr>
              <a:t>Program Operations and Staffing Plan (10 Points)</a:t>
            </a:r>
          </a:p>
          <a:p>
            <a:pPr marL="539749" lvl="1" indent="-269875" algn="l">
              <a:lnSpc>
                <a:spcPts val="3499"/>
              </a:lnSpc>
              <a:buFont typeface="Arial"/>
              <a:buChar char="•"/>
            </a:pPr>
            <a:r>
              <a:rPr lang="en-US" sz="2499" b="1">
                <a:solidFill>
                  <a:srgbClr val="5F7C8B"/>
                </a:solidFill>
                <a:latin typeface="Montserrat Classic Bold"/>
                <a:ea typeface="Montserrat Classic Bold"/>
                <a:cs typeface="Montserrat Classic Bold"/>
                <a:sym typeface="Montserrat Classic Bold"/>
              </a:rPr>
              <a:t>Program Past Performance (20 Points)</a:t>
            </a:r>
          </a:p>
          <a:p>
            <a:pPr algn="l">
              <a:lnSpc>
                <a:spcPts val="3499"/>
              </a:lnSpc>
            </a:pPr>
            <a:endParaRPr lang="en-US" sz="2499" b="1">
              <a:solidFill>
                <a:srgbClr val="5F7C8B"/>
              </a:solidFill>
              <a:latin typeface="Montserrat Classic Bold"/>
              <a:ea typeface="Montserrat Classic Bold"/>
              <a:cs typeface="Montserrat Classic Bold"/>
              <a:sym typeface="Montserrat Classic Bold"/>
            </a:endParaRPr>
          </a:p>
          <a:p>
            <a:pPr algn="l">
              <a:lnSpc>
                <a:spcPts val="3499"/>
              </a:lnSpc>
            </a:pPr>
            <a:endParaRPr lang="en-US" sz="2499" b="1">
              <a:solidFill>
                <a:srgbClr val="5F7C8B"/>
              </a:solidFill>
              <a:latin typeface="Montserrat Classic Bold"/>
              <a:ea typeface="Montserrat Classic Bold"/>
              <a:cs typeface="Montserrat Classic Bold"/>
              <a:sym typeface="Montserrat Classic Bold"/>
            </a:endParaRPr>
          </a:p>
        </p:txBody>
      </p:sp>
      <p:sp>
        <p:nvSpPr>
          <p:cNvPr id="12" name="TextBox 12"/>
          <p:cNvSpPr txBox="1"/>
          <p:nvPr/>
        </p:nvSpPr>
        <p:spPr>
          <a:xfrm>
            <a:off x="13769329" y="1944811"/>
            <a:ext cx="3489971" cy="356234"/>
          </a:xfrm>
          <a:prstGeom prst="rect">
            <a:avLst/>
          </a:prstGeom>
        </p:spPr>
        <p:txBody>
          <a:bodyPr lIns="0" tIns="0" rIns="0" bIns="0" rtlCol="0" anchor="t">
            <a:spAutoFit/>
          </a:bodyPr>
          <a:lstStyle/>
          <a:p>
            <a:pPr algn="r">
              <a:lnSpc>
                <a:spcPts val="2940"/>
              </a:lnSpc>
            </a:pPr>
            <a:r>
              <a:rPr lang="en-US" sz="2100" b="1">
                <a:solidFill>
                  <a:srgbClr val="0C3B5D"/>
                </a:solidFill>
                <a:latin typeface="Montserrat Classic Bold"/>
                <a:ea typeface="Montserrat Classic Bold"/>
                <a:cs typeface="Montserrat Classic Bold"/>
                <a:sym typeface="Montserrat Classic Bold"/>
              </a:rPr>
              <a:t>Evaluation Criteria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901242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574847"/>
            <a:ext cx="1856645" cy="68071"/>
            <a:chOff x="0" y="0"/>
            <a:chExt cx="488993" cy="17928"/>
          </a:xfrm>
        </p:grpSpPr>
        <p:sp>
          <p:nvSpPr>
            <p:cNvPr id="6" name="Freeform 6"/>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txBody>
            <a:bodyPr/>
            <a:lstStyle/>
            <a:p>
              <a:endParaRPr lang="en-US"/>
            </a:p>
          </p:txBody>
        </p:sp>
        <p:sp>
          <p:nvSpPr>
            <p:cNvPr id="7" name="TextBox 7"/>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709758" y="2080583"/>
            <a:ext cx="9276371" cy="1519809"/>
          </a:xfrm>
          <a:prstGeom prst="rect">
            <a:avLst/>
          </a:prstGeom>
        </p:spPr>
        <p:txBody>
          <a:bodyPr lIns="0" tIns="0" rIns="0" bIns="0" rtlCol="0" anchor="t">
            <a:spAutoFit/>
          </a:bodyPr>
          <a:lstStyle/>
          <a:p>
            <a:pPr algn="l">
              <a:lnSpc>
                <a:spcPts val="3947"/>
              </a:lnSpc>
            </a:pPr>
            <a:r>
              <a:rPr lang="en-US" sz="4200" b="1">
                <a:solidFill>
                  <a:srgbClr val="0C3B5D"/>
                </a:solidFill>
                <a:latin typeface="Montserrat Heavy"/>
                <a:ea typeface="Montserrat Heavy"/>
                <a:cs typeface="Montserrat Heavy"/>
                <a:sym typeface="Montserrat Heavy"/>
              </a:rPr>
              <a:t>MNWB Expectations for Sub-grantees officially contracted</a:t>
            </a:r>
          </a:p>
          <a:p>
            <a:pPr algn="l">
              <a:lnSpc>
                <a:spcPts val="3947"/>
              </a:lnSpc>
            </a:pPr>
            <a:endParaRPr lang="en-US" sz="4200" b="1">
              <a:solidFill>
                <a:srgbClr val="0C3B5D"/>
              </a:solidFill>
              <a:latin typeface="Montserrat Heavy"/>
              <a:ea typeface="Montserrat Heavy"/>
              <a:cs typeface="Montserrat Heavy"/>
              <a:sym typeface="Montserrat Heavy"/>
            </a:endParaRPr>
          </a:p>
        </p:txBody>
      </p:sp>
      <p:sp>
        <p:nvSpPr>
          <p:cNvPr id="9" name="Freeform 9"/>
          <p:cNvSpPr/>
          <p:nvPr/>
        </p:nvSpPr>
        <p:spPr>
          <a:xfrm>
            <a:off x="709758" y="540860"/>
            <a:ext cx="2758345" cy="975680"/>
          </a:xfrm>
          <a:custGeom>
            <a:avLst/>
            <a:gdLst/>
            <a:ahLst/>
            <a:cxnLst/>
            <a:rect l="l" t="t" r="r" b="b"/>
            <a:pathLst>
              <a:path w="2758345" h="975680">
                <a:moveTo>
                  <a:pt x="0" y="0"/>
                </a:moveTo>
                <a:lnTo>
                  <a:pt x="2758345" y="0"/>
                </a:lnTo>
                <a:lnTo>
                  <a:pt x="2758345" y="975680"/>
                </a:lnTo>
                <a:lnTo>
                  <a:pt x="0" y="975680"/>
                </a:lnTo>
                <a:lnTo>
                  <a:pt x="0" y="0"/>
                </a:lnTo>
                <a:close/>
              </a:path>
            </a:pathLst>
          </a:custGeom>
          <a:blipFill>
            <a:blip r:embed="rId2"/>
            <a:stretch>
              <a:fillRect r="-14926"/>
            </a:stretch>
          </a:blipFill>
        </p:spPr>
        <p:txBody>
          <a:bodyPr/>
          <a:lstStyle/>
          <a:p>
            <a:endParaRPr lang="en-US"/>
          </a:p>
        </p:txBody>
      </p:sp>
      <p:sp>
        <p:nvSpPr>
          <p:cNvPr id="10" name="TextBox 10"/>
          <p:cNvSpPr txBox="1"/>
          <p:nvPr/>
        </p:nvSpPr>
        <p:spPr>
          <a:xfrm>
            <a:off x="709758" y="3336037"/>
            <a:ext cx="11004422" cy="6907530"/>
          </a:xfrm>
          <a:prstGeom prst="rect">
            <a:avLst/>
          </a:prstGeom>
        </p:spPr>
        <p:txBody>
          <a:bodyPr lIns="0" tIns="0" rIns="0" bIns="0" rtlCol="0" anchor="t">
            <a:spAutoFit/>
          </a:bodyPr>
          <a:lstStyle/>
          <a:p>
            <a:pPr marL="388620" lvl="1" indent="-194310" algn="l">
              <a:lnSpc>
                <a:spcPts val="2520"/>
              </a:lnSpc>
              <a:buFont typeface="Arial"/>
              <a:buChar char="•"/>
            </a:pPr>
            <a:r>
              <a:rPr lang="en-US" sz="1800" dirty="0">
                <a:solidFill>
                  <a:srgbClr val="5F7C8B"/>
                </a:solidFill>
                <a:latin typeface="Montserrat Classic"/>
                <a:ea typeface="Montserrat Classic"/>
                <a:cs typeface="Montserrat Classic"/>
                <a:sym typeface="Montserrat Classic"/>
              </a:rPr>
              <a:t>Monthly submission of invoices during programming;</a:t>
            </a:r>
          </a:p>
          <a:p>
            <a:pPr marL="388620" lvl="1" indent="-194310" algn="l">
              <a:lnSpc>
                <a:spcPts val="2520"/>
              </a:lnSpc>
              <a:buFont typeface="Arial"/>
              <a:buChar char="•"/>
            </a:pPr>
            <a:r>
              <a:rPr lang="en-US" sz="1800" dirty="0">
                <a:solidFill>
                  <a:srgbClr val="5F7C8B"/>
                </a:solidFill>
                <a:latin typeface="Montserrat Classic"/>
                <a:ea typeface="Montserrat Classic"/>
                <a:cs typeface="Montserrat Classic"/>
                <a:sym typeface="Montserrat Classic"/>
              </a:rPr>
              <a:t>Monthly submission of back-up documentation reconciling cash requests and invoice amounts;</a:t>
            </a:r>
          </a:p>
          <a:p>
            <a:pPr marL="388620" lvl="1" indent="-194310" algn="l">
              <a:lnSpc>
                <a:spcPts val="2520"/>
              </a:lnSpc>
              <a:buFont typeface="Arial"/>
              <a:buChar char="•"/>
            </a:pPr>
            <a:r>
              <a:rPr lang="en-US" sz="1800" dirty="0">
                <a:solidFill>
                  <a:srgbClr val="5F7C8B"/>
                </a:solidFill>
                <a:latin typeface="Montserrat Classic"/>
                <a:ea typeface="Montserrat Classic"/>
                <a:cs typeface="Montserrat Classic"/>
                <a:sym typeface="Montserrat Classic"/>
              </a:rPr>
              <a:t>Regular data entry as outlined above during active performance periods;</a:t>
            </a:r>
          </a:p>
          <a:p>
            <a:pPr marL="388620" lvl="1" indent="-194310" algn="l">
              <a:lnSpc>
                <a:spcPts val="2520"/>
              </a:lnSpc>
              <a:buFont typeface="Arial"/>
              <a:buChar char="•"/>
            </a:pPr>
            <a:r>
              <a:rPr lang="en-US" sz="1800" dirty="0">
                <a:solidFill>
                  <a:srgbClr val="5F7C8B"/>
                </a:solidFill>
                <a:latin typeface="Montserrat Classic"/>
                <a:ea typeface="Montserrat Classic"/>
                <a:cs typeface="Montserrat Classic"/>
                <a:sym typeface="Montserrat Classic"/>
              </a:rPr>
              <a:t>Complete and accurate reporting of participants – All YouthWorks participants must report social security numbers for evaluation purposes. Additionally, for a participant to be counted they must have received at least 10 program hours. These 10 hours can be any combination of work hours and Signal Success workshops;</a:t>
            </a:r>
          </a:p>
          <a:p>
            <a:pPr marL="388620" lvl="1" indent="-194310" algn="l">
              <a:lnSpc>
                <a:spcPts val="2520"/>
              </a:lnSpc>
              <a:buFont typeface="Arial"/>
              <a:buChar char="•"/>
            </a:pPr>
            <a:r>
              <a:rPr lang="en-US" sz="1800" dirty="0">
                <a:solidFill>
                  <a:srgbClr val="5F7C8B"/>
                </a:solidFill>
                <a:latin typeface="Montserrat Classic"/>
                <a:ea typeface="Montserrat Classic"/>
                <a:cs typeface="Montserrat Classic"/>
                <a:sym typeface="Montserrat Classic"/>
              </a:rPr>
              <a:t>Engage and maintain new partnerships in various career fields;</a:t>
            </a:r>
          </a:p>
          <a:p>
            <a:pPr marL="388620" lvl="1" indent="-194310" algn="l">
              <a:lnSpc>
                <a:spcPts val="2520"/>
              </a:lnSpc>
              <a:buFont typeface="Arial"/>
              <a:buChar char="•"/>
            </a:pPr>
            <a:r>
              <a:rPr lang="en-US" sz="1800" dirty="0">
                <a:solidFill>
                  <a:srgbClr val="5F7C8B"/>
                </a:solidFill>
                <a:latin typeface="Montserrat Classic"/>
                <a:ea typeface="Montserrat Classic"/>
                <a:cs typeface="Montserrat Classic"/>
                <a:sym typeface="Montserrat Classic"/>
              </a:rPr>
              <a:t>Engage new partnerships within the private sector</a:t>
            </a:r>
          </a:p>
          <a:p>
            <a:pPr marL="388620" lvl="1" indent="-194310" algn="l">
              <a:lnSpc>
                <a:spcPts val="2520"/>
              </a:lnSpc>
              <a:buFont typeface="Arial"/>
              <a:buChar char="•"/>
            </a:pPr>
            <a:r>
              <a:rPr lang="en-US" sz="1800" dirty="0">
                <a:solidFill>
                  <a:srgbClr val="5F7C8B"/>
                </a:solidFill>
                <a:latin typeface="Montserrat Classic"/>
                <a:ea typeface="Montserrat Classic"/>
                <a:cs typeface="Montserrat Classic"/>
                <a:sym typeface="Montserrat Classic"/>
              </a:rPr>
              <a:t>Engage participants in Commonwealth Corporation programming including but not limited to participants engaging in, at least, one Career Chat;</a:t>
            </a:r>
          </a:p>
          <a:p>
            <a:pPr marL="388620" lvl="1" indent="-194310" algn="l">
              <a:lnSpc>
                <a:spcPts val="2520"/>
              </a:lnSpc>
              <a:buFont typeface="Arial"/>
              <a:buChar char="•"/>
            </a:pPr>
            <a:r>
              <a:rPr lang="en-US" sz="1800" dirty="0">
                <a:solidFill>
                  <a:srgbClr val="5F7C8B"/>
                </a:solidFill>
                <a:latin typeface="Montserrat Classic"/>
                <a:ea typeface="Montserrat Classic"/>
                <a:cs typeface="Montserrat Classic"/>
                <a:sym typeface="Montserrat Classic"/>
              </a:rPr>
              <a:t>Recruit and make best efforts to retain participants;</a:t>
            </a:r>
          </a:p>
          <a:p>
            <a:pPr marL="388620" lvl="1" indent="-194310" algn="l">
              <a:lnSpc>
                <a:spcPts val="2520"/>
              </a:lnSpc>
              <a:buFont typeface="Arial"/>
              <a:buChar char="•"/>
            </a:pPr>
            <a:r>
              <a:rPr lang="en-US" sz="1800" dirty="0">
                <a:solidFill>
                  <a:srgbClr val="5F7C8B"/>
                </a:solidFill>
                <a:latin typeface="Montserrat Classic"/>
                <a:ea typeface="Montserrat Classic"/>
                <a:cs typeface="Montserrat Classic"/>
                <a:sym typeface="Montserrat Classic"/>
              </a:rPr>
              <a:t>Attend virtual, regional, and local meetings;</a:t>
            </a:r>
          </a:p>
          <a:p>
            <a:pPr marL="388620" lvl="1" indent="-194310" algn="l">
              <a:lnSpc>
                <a:spcPts val="2520"/>
              </a:lnSpc>
              <a:buFont typeface="Arial"/>
              <a:buChar char="•"/>
            </a:pPr>
            <a:r>
              <a:rPr lang="en-US" sz="1800" dirty="0">
                <a:solidFill>
                  <a:srgbClr val="5F7C8B"/>
                </a:solidFill>
                <a:latin typeface="Montserrat Classic"/>
                <a:ea typeface="Montserrat Classic"/>
                <a:cs typeface="Montserrat Classic"/>
                <a:sym typeface="Montserrat Classic"/>
              </a:rPr>
              <a:t>Support the organizing of regional site visits by MNWB and the Commonwealth Corporation;</a:t>
            </a:r>
          </a:p>
          <a:p>
            <a:pPr marL="388620" lvl="1" indent="-194310" algn="l">
              <a:lnSpc>
                <a:spcPts val="2520"/>
              </a:lnSpc>
              <a:buFont typeface="Arial"/>
              <a:buChar char="•"/>
            </a:pPr>
            <a:r>
              <a:rPr lang="en-US" sz="1800" dirty="0">
                <a:solidFill>
                  <a:srgbClr val="5F7C8B"/>
                </a:solidFill>
                <a:latin typeface="Montserrat Classic"/>
                <a:ea typeface="Montserrat Classic"/>
                <a:cs typeface="Montserrat Classic"/>
                <a:sym typeface="Montserrat Classic"/>
              </a:rPr>
              <a:t>Timely contract closeout – submission of final invoices and reports; and</a:t>
            </a:r>
          </a:p>
          <a:p>
            <a:pPr marL="388620" lvl="1" indent="-194310" algn="l">
              <a:lnSpc>
                <a:spcPts val="2520"/>
              </a:lnSpc>
              <a:buFont typeface="Arial"/>
              <a:buChar char="•"/>
            </a:pPr>
            <a:r>
              <a:rPr lang="en-US" sz="1800" dirty="0">
                <a:solidFill>
                  <a:srgbClr val="5F7C8B"/>
                </a:solidFill>
                <a:latin typeface="Montserrat Classic"/>
                <a:ea typeface="Montserrat Classic"/>
                <a:cs typeface="Montserrat Classic"/>
                <a:sym typeface="Montserrat Classic"/>
              </a:rPr>
              <a:t>Complete reporting of local program leverage – the CC YouthWorks Hub asks sub-grantees to report whether a YouthWorks participant is co-enrolled in certain other programs, including WIOA Title I Youth, Connecting Activities, and others. Sub-grantees must ensure the full reporting of program leverage information.</a:t>
            </a:r>
          </a:p>
          <a:p>
            <a:pPr algn="l">
              <a:lnSpc>
                <a:spcPts val="2520"/>
              </a:lnSpc>
            </a:pPr>
            <a:endParaRPr lang="en-US" sz="1800" dirty="0">
              <a:solidFill>
                <a:srgbClr val="5F7C8B"/>
              </a:solidFill>
              <a:latin typeface="Montserrat Classic"/>
              <a:ea typeface="Montserrat Classic"/>
              <a:cs typeface="Montserrat Classic"/>
              <a:sym typeface="Montserrat Classic"/>
            </a:endParaRPr>
          </a:p>
          <a:p>
            <a:pPr algn="l">
              <a:lnSpc>
                <a:spcPts val="2520"/>
              </a:lnSpc>
            </a:pPr>
            <a:endParaRPr lang="en-US" sz="1800" dirty="0">
              <a:solidFill>
                <a:srgbClr val="5F7C8B"/>
              </a:solidFill>
              <a:latin typeface="Montserrat Classic"/>
              <a:ea typeface="Montserrat Classic"/>
              <a:cs typeface="Montserrat Classic"/>
              <a:sym typeface="Montserrat Classic"/>
            </a:endParaRPr>
          </a:p>
        </p:txBody>
      </p:sp>
      <p:sp>
        <p:nvSpPr>
          <p:cNvPr id="12" name="TextBox 12"/>
          <p:cNvSpPr txBox="1"/>
          <p:nvPr/>
        </p:nvSpPr>
        <p:spPr>
          <a:xfrm>
            <a:off x="13769329" y="8521841"/>
            <a:ext cx="3489971" cy="356234"/>
          </a:xfrm>
          <a:prstGeom prst="rect">
            <a:avLst/>
          </a:prstGeom>
        </p:spPr>
        <p:txBody>
          <a:bodyPr lIns="0" tIns="0" rIns="0" bIns="0" rtlCol="0" anchor="t">
            <a:spAutoFit/>
          </a:bodyPr>
          <a:lstStyle/>
          <a:p>
            <a:pPr algn="r">
              <a:lnSpc>
                <a:spcPts val="2940"/>
              </a:lnSpc>
            </a:pPr>
            <a:r>
              <a:rPr lang="en-US" sz="2100" b="1">
                <a:solidFill>
                  <a:srgbClr val="0C3B5D"/>
                </a:solidFill>
                <a:latin typeface="Montserrat Classic Bold"/>
                <a:ea typeface="Montserrat Classic Bold"/>
                <a:cs typeface="Montserrat Classic Bold"/>
                <a:sym typeface="Montserrat Classic Bold"/>
              </a:rPr>
              <a:t>Contracted Sub-Grantees</a:t>
            </a:r>
          </a:p>
        </p:txBody>
      </p:sp>
      <p:sp>
        <p:nvSpPr>
          <p:cNvPr id="13" name="Freeform 9">
            <a:extLst>
              <a:ext uri="{FF2B5EF4-FFF2-40B4-BE49-F238E27FC236}">
                <a16:creationId xmlns:a16="http://schemas.microsoft.com/office/drawing/2014/main" id="{965BA85E-EB2E-68B9-8ADA-B2883655FB46}"/>
              </a:ext>
            </a:extLst>
          </p:cNvPr>
          <p:cNvSpPr/>
          <p:nvPr/>
        </p:nvSpPr>
        <p:spPr>
          <a:xfrm>
            <a:off x="12457697" y="837234"/>
            <a:ext cx="5078423" cy="4997605"/>
          </a:xfrm>
          <a:custGeom>
            <a:avLst/>
            <a:gdLst/>
            <a:ahLst/>
            <a:cxnLst/>
            <a:rect l="l" t="t" r="r" b="b"/>
            <a:pathLst>
              <a:path w="5764223" h="5764223">
                <a:moveTo>
                  <a:pt x="0" y="0"/>
                </a:moveTo>
                <a:lnTo>
                  <a:pt x="5764223" y="0"/>
                </a:lnTo>
                <a:lnTo>
                  <a:pt x="5764223" y="5764223"/>
                </a:lnTo>
                <a:lnTo>
                  <a:pt x="0" y="5764223"/>
                </a:lnTo>
                <a:lnTo>
                  <a:pt x="0" y="0"/>
                </a:lnTo>
                <a:close/>
              </a:path>
            </a:pathLst>
          </a:custGeom>
          <a:blipFill>
            <a:blip r:embed="rId3"/>
            <a:stretch>
              <a:fillRect/>
            </a:stretch>
          </a:blipFill>
          <a:ln w="38100" cap="sq">
            <a:solidFill>
              <a:srgbClr val="FFFFFF"/>
            </a:solidFill>
            <a:prstDash val="solid"/>
            <a:miter/>
          </a:ln>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574847"/>
            <a:ext cx="1856645" cy="68071"/>
            <a:chOff x="0" y="0"/>
            <a:chExt cx="488993" cy="17928"/>
          </a:xfrm>
        </p:grpSpPr>
        <p:sp>
          <p:nvSpPr>
            <p:cNvPr id="3" name="Freeform 3"/>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txBody>
            <a:bodyPr/>
            <a:lstStyle/>
            <a:p>
              <a:endParaRPr lang="en-US"/>
            </a:p>
          </p:txBody>
        </p:sp>
        <p:sp>
          <p:nvSpPr>
            <p:cNvPr id="4" name="TextBox 4"/>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2413635"/>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7" name="TextBox 7"/>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709758" y="540860"/>
            <a:ext cx="2758345" cy="975680"/>
          </a:xfrm>
          <a:custGeom>
            <a:avLst/>
            <a:gdLst/>
            <a:ahLst/>
            <a:cxnLst/>
            <a:rect l="l" t="t" r="r" b="b"/>
            <a:pathLst>
              <a:path w="2758345" h="975680">
                <a:moveTo>
                  <a:pt x="0" y="0"/>
                </a:moveTo>
                <a:lnTo>
                  <a:pt x="2758345" y="0"/>
                </a:lnTo>
                <a:lnTo>
                  <a:pt x="2758345" y="975680"/>
                </a:lnTo>
                <a:lnTo>
                  <a:pt x="0" y="975680"/>
                </a:lnTo>
                <a:lnTo>
                  <a:pt x="0" y="0"/>
                </a:lnTo>
                <a:close/>
              </a:path>
            </a:pathLst>
          </a:custGeom>
          <a:blipFill>
            <a:blip r:embed="rId2"/>
            <a:stretch>
              <a:fillRect r="-14926"/>
            </a:stretch>
          </a:blipFill>
        </p:spPr>
        <p:txBody>
          <a:bodyPr/>
          <a:lstStyle/>
          <a:p>
            <a:endParaRPr lang="en-US"/>
          </a:p>
        </p:txBody>
      </p:sp>
      <p:sp>
        <p:nvSpPr>
          <p:cNvPr id="9" name="Freeform 9"/>
          <p:cNvSpPr/>
          <p:nvPr/>
        </p:nvSpPr>
        <p:spPr>
          <a:xfrm>
            <a:off x="11814019" y="3036288"/>
            <a:ext cx="5764223" cy="5764223"/>
          </a:xfrm>
          <a:custGeom>
            <a:avLst/>
            <a:gdLst/>
            <a:ahLst/>
            <a:cxnLst/>
            <a:rect l="l" t="t" r="r" b="b"/>
            <a:pathLst>
              <a:path w="5764223" h="5764223">
                <a:moveTo>
                  <a:pt x="0" y="0"/>
                </a:moveTo>
                <a:lnTo>
                  <a:pt x="5764223" y="0"/>
                </a:lnTo>
                <a:lnTo>
                  <a:pt x="5764223" y="5764223"/>
                </a:lnTo>
                <a:lnTo>
                  <a:pt x="0" y="5764223"/>
                </a:lnTo>
                <a:lnTo>
                  <a:pt x="0" y="0"/>
                </a:lnTo>
                <a:close/>
              </a:path>
            </a:pathLst>
          </a:custGeom>
          <a:blipFill>
            <a:blip r:embed="rId3"/>
            <a:stretch>
              <a:fillRect/>
            </a:stretch>
          </a:blipFill>
          <a:ln w="38100" cap="sq">
            <a:solidFill>
              <a:srgbClr val="FFFFFF"/>
            </a:solidFill>
            <a:prstDash val="solid"/>
            <a:miter/>
          </a:ln>
        </p:spPr>
        <p:txBody>
          <a:bodyPr/>
          <a:lstStyle/>
          <a:p>
            <a:endParaRPr lang="en-US"/>
          </a:p>
        </p:txBody>
      </p:sp>
      <p:sp>
        <p:nvSpPr>
          <p:cNvPr id="10" name="Freeform 10"/>
          <p:cNvSpPr/>
          <p:nvPr/>
        </p:nvSpPr>
        <p:spPr>
          <a:xfrm>
            <a:off x="529959" y="3664645"/>
            <a:ext cx="10239889" cy="4507511"/>
          </a:xfrm>
          <a:custGeom>
            <a:avLst/>
            <a:gdLst/>
            <a:ahLst/>
            <a:cxnLst/>
            <a:rect l="l" t="t" r="r" b="b"/>
            <a:pathLst>
              <a:path w="10239889" h="4507511">
                <a:moveTo>
                  <a:pt x="0" y="0"/>
                </a:moveTo>
                <a:lnTo>
                  <a:pt x="10239889" y="0"/>
                </a:lnTo>
                <a:lnTo>
                  <a:pt x="10239889" y="4507511"/>
                </a:lnTo>
                <a:lnTo>
                  <a:pt x="0" y="450751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709758" y="2087686"/>
            <a:ext cx="10060090" cy="1519809"/>
          </a:xfrm>
          <a:prstGeom prst="rect">
            <a:avLst/>
          </a:prstGeom>
        </p:spPr>
        <p:txBody>
          <a:bodyPr lIns="0" tIns="0" rIns="0" bIns="0" rtlCol="0" anchor="t">
            <a:spAutoFit/>
          </a:bodyPr>
          <a:lstStyle/>
          <a:p>
            <a:pPr algn="l">
              <a:lnSpc>
                <a:spcPts val="3947"/>
              </a:lnSpc>
            </a:pPr>
            <a:r>
              <a:rPr lang="en-US" sz="4200" b="1">
                <a:solidFill>
                  <a:srgbClr val="0C3B5D"/>
                </a:solidFill>
                <a:latin typeface="Montserrat Heavy"/>
                <a:ea typeface="Montserrat Heavy"/>
                <a:cs typeface="Montserrat Heavy"/>
                <a:sym typeface="Montserrat Heavy"/>
              </a:rPr>
              <a:t>Application &amp; Evaluation Process Timeline:</a:t>
            </a:r>
          </a:p>
          <a:p>
            <a:pPr algn="l">
              <a:lnSpc>
                <a:spcPts val="3947"/>
              </a:lnSpc>
            </a:pPr>
            <a:endParaRPr lang="en-US" sz="4200" b="1">
              <a:solidFill>
                <a:srgbClr val="0C3B5D"/>
              </a:solidFill>
              <a:latin typeface="Montserrat Heavy"/>
              <a:ea typeface="Montserrat Heavy"/>
              <a:cs typeface="Montserrat Heavy"/>
              <a:sym typeface="Montserrat Heavy"/>
            </a:endParaRPr>
          </a:p>
        </p:txBody>
      </p:sp>
      <p:sp>
        <p:nvSpPr>
          <p:cNvPr id="12" name="TextBox 12"/>
          <p:cNvSpPr txBox="1"/>
          <p:nvPr/>
        </p:nvSpPr>
        <p:spPr>
          <a:xfrm>
            <a:off x="13769329" y="1944811"/>
            <a:ext cx="3489971" cy="331181"/>
          </a:xfrm>
          <a:prstGeom prst="rect">
            <a:avLst/>
          </a:prstGeom>
        </p:spPr>
        <p:txBody>
          <a:bodyPr lIns="0" tIns="0" rIns="0" bIns="0" rtlCol="0" anchor="t">
            <a:spAutoFit/>
          </a:bodyPr>
          <a:lstStyle/>
          <a:p>
            <a:pPr algn="r">
              <a:lnSpc>
                <a:spcPts val="2940"/>
              </a:lnSpc>
            </a:pPr>
            <a:r>
              <a:rPr lang="en-US" sz="2100" b="1">
                <a:solidFill>
                  <a:srgbClr val="0C3B5D"/>
                </a:solidFill>
                <a:latin typeface="Montserrat Classic Bold"/>
                <a:ea typeface="Montserrat Classic Bold"/>
                <a:cs typeface="Montserrat Classic Bold"/>
                <a:sym typeface="Montserrat Classic Bold"/>
              </a:rPr>
              <a:t>Regional Lead Entity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DB525"/>
            </a:solidFill>
          </p:spPr>
          <p:txBody>
            <a:bodyPr/>
            <a:lstStyle/>
            <a:p>
              <a:endParaRPr lang="en-US"/>
            </a:p>
          </p:txBody>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DB525"/>
            </a:solidFill>
          </p:spPr>
          <p:txBody>
            <a:bodyPr/>
            <a:lstStyle/>
            <a:p>
              <a:endParaRPr lang="en-US"/>
            </a:p>
          </p:txBody>
        </p:sp>
        <p:sp>
          <p:nvSpPr>
            <p:cNvPr id="7" name="TextBox 7"/>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4500955" y="791168"/>
            <a:ext cx="2758345" cy="975680"/>
          </a:xfrm>
          <a:custGeom>
            <a:avLst/>
            <a:gdLst/>
            <a:ahLst/>
            <a:cxnLst/>
            <a:rect l="l" t="t" r="r" b="b"/>
            <a:pathLst>
              <a:path w="2758345" h="975680">
                <a:moveTo>
                  <a:pt x="0" y="0"/>
                </a:moveTo>
                <a:lnTo>
                  <a:pt x="2758345" y="0"/>
                </a:lnTo>
                <a:lnTo>
                  <a:pt x="2758345" y="975681"/>
                </a:lnTo>
                <a:lnTo>
                  <a:pt x="0" y="975681"/>
                </a:lnTo>
                <a:lnTo>
                  <a:pt x="0" y="0"/>
                </a:lnTo>
                <a:close/>
              </a:path>
            </a:pathLst>
          </a:custGeom>
          <a:blipFill>
            <a:blip r:embed="rId2"/>
            <a:stretch>
              <a:fillRect r="-14926"/>
            </a:stretch>
          </a:blipFill>
        </p:spPr>
        <p:txBody>
          <a:bodyPr/>
          <a:lstStyle/>
          <a:p>
            <a:endParaRPr lang="en-US"/>
          </a:p>
        </p:txBody>
      </p:sp>
      <p:sp>
        <p:nvSpPr>
          <p:cNvPr id="9" name="TextBox 9"/>
          <p:cNvSpPr txBox="1"/>
          <p:nvPr/>
        </p:nvSpPr>
        <p:spPr>
          <a:xfrm>
            <a:off x="4881154" y="4291898"/>
            <a:ext cx="8465620" cy="878847"/>
          </a:xfrm>
          <a:prstGeom prst="rect">
            <a:avLst/>
          </a:prstGeom>
        </p:spPr>
        <p:txBody>
          <a:bodyPr lIns="0" tIns="0" rIns="0" bIns="0" rtlCol="0" anchor="t">
            <a:spAutoFit/>
          </a:bodyPr>
          <a:lstStyle/>
          <a:p>
            <a:pPr algn="l">
              <a:lnSpc>
                <a:spcPts val="6820"/>
              </a:lnSpc>
            </a:pPr>
            <a:r>
              <a:rPr lang="en-US" sz="6200" b="1">
                <a:solidFill>
                  <a:srgbClr val="0C3B5D"/>
                </a:solidFill>
                <a:latin typeface="Montserrat Ultra-Bold"/>
                <a:ea typeface="Montserrat Ultra-Bold"/>
                <a:cs typeface="Montserrat Ultra-Bold"/>
                <a:sym typeface="Montserrat Ultra-Bold"/>
              </a:rPr>
              <a:t>Q&amp;A | THANK YOU!</a:t>
            </a:r>
          </a:p>
        </p:txBody>
      </p:sp>
      <p:sp>
        <p:nvSpPr>
          <p:cNvPr id="10" name="TextBox 10"/>
          <p:cNvSpPr txBox="1"/>
          <p:nvPr/>
        </p:nvSpPr>
        <p:spPr>
          <a:xfrm rot="-5400000">
            <a:off x="-709060" y="6956191"/>
            <a:ext cx="3974630" cy="349249"/>
          </a:xfrm>
          <a:prstGeom prst="rect">
            <a:avLst/>
          </a:prstGeom>
        </p:spPr>
        <p:txBody>
          <a:bodyPr lIns="0" tIns="0" rIns="0" bIns="0" rtlCol="0" anchor="t">
            <a:spAutoFit/>
          </a:bodyPr>
          <a:lstStyle/>
          <a:p>
            <a:pPr algn="l">
              <a:lnSpc>
                <a:spcPts val="2800"/>
              </a:lnSpc>
            </a:pPr>
            <a:r>
              <a:rPr lang="en-US" sz="2000">
                <a:solidFill>
                  <a:srgbClr val="0C3B5D"/>
                </a:solidFill>
                <a:latin typeface="Montserrat Classic"/>
                <a:ea typeface="Montserrat Classic"/>
                <a:cs typeface="Montserrat Classic"/>
                <a:sym typeface="Montserrat Classic"/>
              </a:rPr>
              <a:t>rfp@masshiremetronorth.org</a:t>
            </a:r>
          </a:p>
        </p:txBody>
      </p:sp>
      <p:sp>
        <p:nvSpPr>
          <p:cNvPr id="11" name="TextBox 11"/>
          <p:cNvSpPr txBox="1"/>
          <p:nvPr/>
        </p:nvSpPr>
        <p:spPr>
          <a:xfrm>
            <a:off x="4881154" y="5443831"/>
            <a:ext cx="9288593" cy="533399"/>
          </a:xfrm>
          <a:prstGeom prst="rect">
            <a:avLst/>
          </a:prstGeom>
        </p:spPr>
        <p:txBody>
          <a:bodyPr lIns="0" tIns="0" rIns="0" bIns="0" rtlCol="0" anchor="t">
            <a:spAutoFit/>
          </a:bodyPr>
          <a:lstStyle/>
          <a:p>
            <a:pPr algn="l">
              <a:lnSpc>
                <a:spcPts val="2100"/>
              </a:lnSpc>
            </a:pPr>
            <a:r>
              <a:rPr lang="en-US" sz="1500" spc="516">
                <a:solidFill>
                  <a:srgbClr val="101010"/>
                </a:solidFill>
                <a:latin typeface="Montserrat Classic"/>
                <a:ea typeface="Montserrat Classic"/>
                <a:cs typeface="Montserrat Classic"/>
                <a:sym typeface="Montserrat Classic"/>
              </a:rPr>
              <a:t>CONTACT </a:t>
            </a:r>
            <a:r>
              <a:rPr lang="en-US" sz="1500" spc="516">
                <a:solidFill>
                  <a:srgbClr val="FDB525"/>
                </a:solidFill>
                <a:latin typeface="Montserrat Classic"/>
                <a:ea typeface="Montserrat Classic"/>
                <a:cs typeface="Montserrat Classic"/>
                <a:sym typeface="Montserrat Classic"/>
              </a:rPr>
              <a:t>RFP@MASSHIREMETRONORTH.ORG</a:t>
            </a:r>
            <a:r>
              <a:rPr lang="en-US" sz="1500" spc="516">
                <a:solidFill>
                  <a:srgbClr val="101010"/>
                </a:solidFill>
                <a:latin typeface="Montserrat Classic"/>
                <a:ea typeface="Montserrat Classic"/>
                <a:cs typeface="Montserrat Classic"/>
                <a:sym typeface="Montserrat Classic"/>
              </a:rPr>
              <a:t> FOR FURTHER QUESTIONS YOU MAY HAVE AFTER THIS PRESENTATION.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B0480-4C78-B595-6D80-D6ACDE3B1BC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E62035A-63D5-05F7-3D75-CFA8FB5BA03D}"/>
              </a:ext>
            </a:extLst>
          </p:cNvPr>
          <p:cNvGrpSpPr/>
          <p:nvPr/>
        </p:nvGrpSpPr>
        <p:grpSpPr>
          <a:xfrm>
            <a:off x="1028700" y="1574847"/>
            <a:ext cx="1856645" cy="68071"/>
            <a:chOff x="0" y="0"/>
            <a:chExt cx="488993" cy="17928"/>
          </a:xfrm>
        </p:grpSpPr>
        <p:sp>
          <p:nvSpPr>
            <p:cNvPr id="3" name="Freeform 3">
              <a:extLst>
                <a:ext uri="{FF2B5EF4-FFF2-40B4-BE49-F238E27FC236}">
                  <a16:creationId xmlns:a16="http://schemas.microsoft.com/office/drawing/2014/main" id="{68EA2694-08C8-E524-F061-9CD9F0188A44}"/>
                </a:ext>
              </a:extLst>
            </p:cNvPr>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txBody>
            <a:bodyPr/>
            <a:lstStyle/>
            <a:p>
              <a:endParaRPr lang="en-US"/>
            </a:p>
          </p:txBody>
        </p:sp>
        <p:sp>
          <p:nvSpPr>
            <p:cNvPr id="4" name="TextBox 4">
              <a:extLst>
                <a:ext uri="{FF2B5EF4-FFF2-40B4-BE49-F238E27FC236}">
                  <a16:creationId xmlns:a16="http://schemas.microsoft.com/office/drawing/2014/main" id="{BDFB31B3-5774-7C38-BDC4-A1D357E976A0}"/>
                </a:ext>
              </a:extLst>
            </p:cNvPr>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DC4C47EB-342C-8D77-4EB0-7F1A7C0366B7}"/>
              </a:ext>
            </a:extLst>
          </p:cNvPr>
          <p:cNvGrpSpPr/>
          <p:nvPr/>
        </p:nvGrpSpPr>
        <p:grpSpPr>
          <a:xfrm>
            <a:off x="14500955" y="2413635"/>
            <a:ext cx="2758345" cy="245871"/>
            <a:chOff x="0" y="0"/>
            <a:chExt cx="726478" cy="64756"/>
          </a:xfrm>
        </p:grpSpPr>
        <p:sp>
          <p:nvSpPr>
            <p:cNvPr id="6" name="Freeform 6">
              <a:extLst>
                <a:ext uri="{FF2B5EF4-FFF2-40B4-BE49-F238E27FC236}">
                  <a16:creationId xmlns:a16="http://schemas.microsoft.com/office/drawing/2014/main" id="{7641EEAC-086A-A8EB-39F6-9839768DB201}"/>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7" name="TextBox 7">
              <a:extLst>
                <a:ext uri="{FF2B5EF4-FFF2-40B4-BE49-F238E27FC236}">
                  <a16:creationId xmlns:a16="http://schemas.microsoft.com/office/drawing/2014/main" id="{51DA953A-5417-70A4-9928-137D65C5652E}"/>
                </a:ext>
              </a:extLst>
            </p:cNvPr>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a:extLst>
              <a:ext uri="{FF2B5EF4-FFF2-40B4-BE49-F238E27FC236}">
                <a16:creationId xmlns:a16="http://schemas.microsoft.com/office/drawing/2014/main" id="{959BBB84-55FC-D781-D481-A1BC3D420B7C}"/>
              </a:ext>
            </a:extLst>
          </p:cNvPr>
          <p:cNvSpPr/>
          <p:nvPr/>
        </p:nvSpPr>
        <p:spPr>
          <a:xfrm>
            <a:off x="709758" y="540860"/>
            <a:ext cx="2758345" cy="975680"/>
          </a:xfrm>
          <a:custGeom>
            <a:avLst/>
            <a:gdLst/>
            <a:ahLst/>
            <a:cxnLst/>
            <a:rect l="l" t="t" r="r" b="b"/>
            <a:pathLst>
              <a:path w="2758345" h="975680">
                <a:moveTo>
                  <a:pt x="0" y="0"/>
                </a:moveTo>
                <a:lnTo>
                  <a:pt x="2758345" y="0"/>
                </a:lnTo>
                <a:lnTo>
                  <a:pt x="2758345" y="975680"/>
                </a:lnTo>
                <a:lnTo>
                  <a:pt x="0" y="975680"/>
                </a:lnTo>
                <a:lnTo>
                  <a:pt x="0" y="0"/>
                </a:lnTo>
                <a:close/>
              </a:path>
            </a:pathLst>
          </a:custGeom>
          <a:blipFill>
            <a:blip r:embed="rId2"/>
            <a:stretch>
              <a:fillRect r="-14926"/>
            </a:stretch>
          </a:blipFill>
        </p:spPr>
        <p:txBody>
          <a:bodyPr/>
          <a:lstStyle/>
          <a:p>
            <a:endParaRPr lang="en-US"/>
          </a:p>
        </p:txBody>
      </p:sp>
      <p:sp>
        <p:nvSpPr>
          <p:cNvPr id="9" name="Freeform 9">
            <a:extLst>
              <a:ext uri="{FF2B5EF4-FFF2-40B4-BE49-F238E27FC236}">
                <a16:creationId xmlns:a16="http://schemas.microsoft.com/office/drawing/2014/main" id="{8E385B74-BE01-4EBD-962A-CECF09F7F9C9}"/>
              </a:ext>
            </a:extLst>
          </p:cNvPr>
          <p:cNvSpPr/>
          <p:nvPr/>
        </p:nvSpPr>
        <p:spPr>
          <a:xfrm>
            <a:off x="12707471" y="3281937"/>
            <a:ext cx="4713194" cy="5084435"/>
          </a:xfrm>
          <a:custGeom>
            <a:avLst/>
            <a:gdLst/>
            <a:ahLst/>
            <a:cxnLst/>
            <a:rect l="l" t="t" r="r" b="b"/>
            <a:pathLst>
              <a:path w="5764223" h="5764223">
                <a:moveTo>
                  <a:pt x="0" y="0"/>
                </a:moveTo>
                <a:lnTo>
                  <a:pt x="5764223" y="0"/>
                </a:lnTo>
                <a:lnTo>
                  <a:pt x="5764223" y="5764223"/>
                </a:lnTo>
                <a:lnTo>
                  <a:pt x="0" y="5764223"/>
                </a:lnTo>
                <a:lnTo>
                  <a:pt x="0" y="0"/>
                </a:lnTo>
                <a:close/>
              </a:path>
            </a:pathLst>
          </a:custGeom>
          <a:blipFill>
            <a:blip r:embed="rId3"/>
            <a:stretch>
              <a:fillRect/>
            </a:stretch>
          </a:blipFill>
          <a:ln w="38100" cap="sq">
            <a:solidFill>
              <a:srgbClr val="FFFFFF"/>
            </a:solidFill>
            <a:prstDash val="solid"/>
            <a:miter/>
          </a:ln>
        </p:spPr>
        <p:txBody>
          <a:bodyPr/>
          <a:lstStyle/>
          <a:p>
            <a:endParaRPr lang="en-US"/>
          </a:p>
        </p:txBody>
      </p:sp>
      <p:sp>
        <p:nvSpPr>
          <p:cNvPr id="10" name="TextBox 10">
            <a:extLst>
              <a:ext uri="{FF2B5EF4-FFF2-40B4-BE49-F238E27FC236}">
                <a16:creationId xmlns:a16="http://schemas.microsoft.com/office/drawing/2014/main" id="{6A555F6B-EBDB-AAD8-4781-F53E7D013450}"/>
              </a:ext>
            </a:extLst>
          </p:cNvPr>
          <p:cNvSpPr txBox="1"/>
          <p:nvPr/>
        </p:nvSpPr>
        <p:spPr>
          <a:xfrm>
            <a:off x="1028700" y="3553590"/>
            <a:ext cx="6809595" cy="508152"/>
          </a:xfrm>
          <a:prstGeom prst="rect">
            <a:avLst/>
          </a:prstGeom>
        </p:spPr>
        <p:txBody>
          <a:bodyPr lIns="0" tIns="0" rIns="0" bIns="0" rtlCol="0" anchor="t">
            <a:spAutoFit/>
          </a:bodyPr>
          <a:lstStyle/>
          <a:p>
            <a:pPr algn="l">
              <a:lnSpc>
                <a:spcPts val="3947"/>
              </a:lnSpc>
            </a:pPr>
            <a:r>
              <a:rPr lang="en-US" sz="4200" b="1" dirty="0">
                <a:solidFill>
                  <a:srgbClr val="0C3B5D"/>
                </a:solidFill>
                <a:latin typeface="Montserrat Heavy"/>
                <a:ea typeface="Montserrat Heavy"/>
                <a:cs typeface="Montserrat Heavy"/>
                <a:sym typeface="Montserrat Heavy"/>
              </a:rPr>
              <a:t>Agenda</a:t>
            </a:r>
          </a:p>
        </p:txBody>
      </p:sp>
      <p:sp>
        <p:nvSpPr>
          <p:cNvPr id="11" name="TextBox 11">
            <a:extLst>
              <a:ext uri="{FF2B5EF4-FFF2-40B4-BE49-F238E27FC236}">
                <a16:creationId xmlns:a16="http://schemas.microsoft.com/office/drawing/2014/main" id="{8CDCF726-C47E-B686-0B74-16FD7C254D14}"/>
              </a:ext>
            </a:extLst>
          </p:cNvPr>
          <p:cNvSpPr txBox="1"/>
          <p:nvPr/>
        </p:nvSpPr>
        <p:spPr>
          <a:xfrm>
            <a:off x="1028700" y="4294588"/>
            <a:ext cx="9615026" cy="4453014"/>
          </a:xfrm>
          <a:prstGeom prst="rect">
            <a:avLst/>
          </a:prstGeom>
        </p:spPr>
        <p:txBody>
          <a:bodyPr lIns="0" tIns="0" rIns="0" bIns="0" rtlCol="0" anchor="t">
            <a:spAutoFit/>
          </a:bodyPr>
          <a:lstStyle/>
          <a:p>
            <a:pPr marL="285750" indent="-285750" algn="l">
              <a:lnSpc>
                <a:spcPts val="2520"/>
              </a:lnSpc>
              <a:buFont typeface="Wingdings" panose="05000000000000000000" pitchFamily="2" charset="2"/>
              <a:buChar char="Ø"/>
            </a:pPr>
            <a:r>
              <a:rPr lang="en-US" sz="2400" dirty="0">
                <a:solidFill>
                  <a:srgbClr val="5F7C8B"/>
                </a:solidFill>
                <a:latin typeface="Montserrat Classic"/>
                <a:ea typeface="Montserrat Classic"/>
                <a:cs typeface="Montserrat Classic"/>
                <a:sym typeface="Montserrat Classic"/>
              </a:rPr>
              <a:t>What is YouthWorks?</a:t>
            </a:r>
          </a:p>
          <a:p>
            <a:pPr marL="285750" indent="-285750" algn="l">
              <a:lnSpc>
                <a:spcPts val="2520"/>
              </a:lnSpc>
              <a:buFont typeface="Wingdings" panose="05000000000000000000" pitchFamily="2" charset="2"/>
              <a:buChar char="Ø"/>
            </a:pPr>
            <a:r>
              <a:rPr lang="en-US" sz="2400" dirty="0">
                <a:solidFill>
                  <a:srgbClr val="5F7C8B"/>
                </a:solidFill>
                <a:latin typeface="Montserrat Classic"/>
                <a:ea typeface="Montserrat Classic"/>
                <a:cs typeface="Montserrat Classic"/>
                <a:sym typeface="Montserrat Classic"/>
              </a:rPr>
              <a:t>YouthWorks Tiers Breakdown</a:t>
            </a:r>
          </a:p>
          <a:p>
            <a:pPr marL="285750" indent="-285750" algn="l">
              <a:lnSpc>
                <a:spcPts val="2520"/>
              </a:lnSpc>
              <a:buFont typeface="Wingdings" panose="05000000000000000000" pitchFamily="2" charset="2"/>
              <a:buChar char="Ø"/>
            </a:pPr>
            <a:r>
              <a:rPr lang="en-US" sz="2400" dirty="0">
                <a:solidFill>
                  <a:srgbClr val="5F7C8B"/>
                </a:solidFill>
                <a:latin typeface="Montserrat Classic"/>
                <a:ea typeface="Montserrat Classic"/>
                <a:cs typeface="Montserrat Classic"/>
                <a:sym typeface="Montserrat Classic"/>
              </a:rPr>
              <a:t>Eligibility Criteria</a:t>
            </a:r>
          </a:p>
          <a:p>
            <a:pPr marL="285750" indent="-285750" algn="l">
              <a:lnSpc>
                <a:spcPts val="2520"/>
              </a:lnSpc>
              <a:buFont typeface="Wingdings" panose="05000000000000000000" pitchFamily="2" charset="2"/>
              <a:buChar char="Ø"/>
            </a:pPr>
            <a:r>
              <a:rPr lang="en-US" sz="2400" dirty="0">
                <a:solidFill>
                  <a:srgbClr val="5F7C8B"/>
                </a:solidFill>
                <a:latin typeface="Montserrat Classic"/>
                <a:ea typeface="Montserrat Classic"/>
                <a:cs typeface="Montserrat Classic"/>
                <a:sym typeface="Montserrat Classic"/>
              </a:rPr>
              <a:t>MNWB as The Lead Entity for The Metro North Region</a:t>
            </a:r>
          </a:p>
          <a:p>
            <a:pPr marL="285750" indent="-285750" algn="l">
              <a:lnSpc>
                <a:spcPts val="2520"/>
              </a:lnSpc>
              <a:buFont typeface="Wingdings" panose="05000000000000000000" pitchFamily="2" charset="2"/>
              <a:buChar char="Ø"/>
            </a:pPr>
            <a:r>
              <a:rPr lang="en-US" sz="2400" dirty="0">
                <a:solidFill>
                  <a:srgbClr val="5F7C8B"/>
                </a:solidFill>
                <a:latin typeface="Montserrat Classic"/>
                <a:ea typeface="Montserrat Classic"/>
                <a:cs typeface="Montserrat Classic"/>
                <a:sym typeface="Montserrat Classic"/>
              </a:rPr>
              <a:t>Provider’s Program Expectation</a:t>
            </a:r>
          </a:p>
          <a:p>
            <a:pPr marL="285750" indent="-285750" algn="l">
              <a:lnSpc>
                <a:spcPts val="2520"/>
              </a:lnSpc>
              <a:buFont typeface="Wingdings" panose="05000000000000000000" pitchFamily="2" charset="2"/>
              <a:buChar char="Ø"/>
            </a:pPr>
            <a:r>
              <a:rPr lang="en-US" sz="2400" dirty="0">
                <a:solidFill>
                  <a:srgbClr val="5F7C8B"/>
                </a:solidFill>
                <a:latin typeface="Montserrat Classic"/>
                <a:ea typeface="Montserrat Classic"/>
                <a:cs typeface="Montserrat Classic"/>
                <a:sym typeface="Montserrat Classic"/>
              </a:rPr>
              <a:t>MNWB YouthWorks Evaluation Criteria</a:t>
            </a:r>
          </a:p>
          <a:p>
            <a:pPr marL="285750" indent="-285750" algn="l">
              <a:lnSpc>
                <a:spcPts val="2520"/>
              </a:lnSpc>
              <a:buFont typeface="Wingdings" panose="05000000000000000000" pitchFamily="2" charset="2"/>
              <a:buChar char="Ø"/>
            </a:pPr>
            <a:r>
              <a:rPr lang="en-US" sz="2400" dirty="0">
                <a:solidFill>
                  <a:srgbClr val="5F7C8B"/>
                </a:solidFill>
                <a:latin typeface="Montserrat Classic"/>
                <a:ea typeface="Montserrat Classic"/>
                <a:cs typeface="Montserrat Classic"/>
                <a:sym typeface="Montserrat Classic"/>
              </a:rPr>
              <a:t>Subgrantees Officially Contracted</a:t>
            </a:r>
          </a:p>
          <a:p>
            <a:pPr marL="285750" indent="-285750" algn="l">
              <a:lnSpc>
                <a:spcPts val="2520"/>
              </a:lnSpc>
              <a:buFont typeface="Wingdings" panose="05000000000000000000" pitchFamily="2" charset="2"/>
              <a:buChar char="Ø"/>
            </a:pPr>
            <a:r>
              <a:rPr lang="en-US" sz="2400" dirty="0">
                <a:solidFill>
                  <a:srgbClr val="5F7C8B"/>
                </a:solidFill>
                <a:latin typeface="Montserrat Classic"/>
                <a:ea typeface="Montserrat Classic"/>
                <a:cs typeface="Montserrat Classic"/>
                <a:sym typeface="Montserrat Classic"/>
              </a:rPr>
              <a:t>Application and Evaluation Process Timeline</a:t>
            </a:r>
          </a:p>
          <a:p>
            <a:pPr marL="285750" indent="-285750" algn="l">
              <a:lnSpc>
                <a:spcPts val="2520"/>
              </a:lnSpc>
              <a:buFontTx/>
              <a:buChar char="-"/>
            </a:pPr>
            <a:endParaRPr lang="en-US" sz="2400" dirty="0">
              <a:solidFill>
                <a:srgbClr val="5F7C8B"/>
              </a:solidFill>
              <a:latin typeface="Montserrat Classic"/>
              <a:ea typeface="Montserrat Classic"/>
              <a:cs typeface="Montserrat Classic"/>
              <a:sym typeface="Montserrat Classic"/>
            </a:endParaRPr>
          </a:p>
          <a:p>
            <a:pPr marL="285750" indent="-285750" algn="l">
              <a:lnSpc>
                <a:spcPts val="2520"/>
              </a:lnSpc>
              <a:buFontTx/>
              <a:buChar char="-"/>
            </a:pPr>
            <a:endParaRPr lang="en-US" sz="2400" dirty="0">
              <a:solidFill>
                <a:srgbClr val="5F7C8B"/>
              </a:solidFill>
              <a:latin typeface="Montserrat Classic"/>
              <a:ea typeface="Montserrat Classic"/>
              <a:cs typeface="Montserrat Classic"/>
              <a:sym typeface="Montserrat Classic"/>
            </a:endParaRPr>
          </a:p>
          <a:p>
            <a:pPr marL="285750" indent="-285750" algn="l">
              <a:lnSpc>
                <a:spcPts val="2520"/>
              </a:lnSpc>
              <a:buFontTx/>
              <a:buChar char="-"/>
            </a:pPr>
            <a:endParaRPr lang="en-US" sz="2400" dirty="0">
              <a:solidFill>
                <a:srgbClr val="5F7C8B"/>
              </a:solidFill>
              <a:latin typeface="Montserrat Classic"/>
              <a:ea typeface="Montserrat Classic"/>
              <a:cs typeface="Montserrat Classic"/>
              <a:sym typeface="Montserrat Classic"/>
            </a:endParaRPr>
          </a:p>
          <a:p>
            <a:pPr marL="285750" indent="-285750" algn="l">
              <a:lnSpc>
                <a:spcPts val="2520"/>
              </a:lnSpc>
              <a:buFontTx/>
              <a:buChar char="-"/>
            </a:pPr>
            <a:endParaRPr lang="en-US" sz="2400" dirty="0">
              <a:solidFill>
                <a:srgbClr val="5F7C8B"/>
              </a:solidFill>
              <a:latin typeface="Montserrat Classic"/>
              <a:ea typeface="Montserrat Classic"/>
              <a:cs typeface="Montserrat Classic"/>
              <a:sym typeface="Montserrat Classic"/>
            </a:endParaRPr>
          </a:p>
          <a:p>
            <a:pPr algn="l">
              <a:lnSpc>
                <a:spcPts val="2520"/>
              </a:lnSpc>
            </a:pPr>
            <a:endParaRPr lang="en-US" sz="2400" dirty="0">
              <a:solidFill>
                <a:srgbClr val="5F7C8B"/>
              </a:solidFill>
              <a:latin typeface="Montserrat Classic"/>
              <a:ea typeface="Montserrat Classic"/>
              <a:cs typeface="Montserrat Classic"/>
              <a:sym typeface="Montserrat Classic"/>
            </a:endParaRPr>
          </a:p>
          <a:p>
            <a:pPr algn="l">
              <a:lnSpc>
                <a:spcPts val="2520"/>
              </a:lnSpc>
            </a:pPr>
            <a:endParaRPr lang="en-US" sz="2400" dirty="0">
              <a:solidFill>
                <a:srgbClr val="5F7C8B"/>
              </a:solidFill>
              <a:latin typeface="Montserrat Classic"/>
              <a:ea typeface="Montserrat Classic"/>
              <a:cs typeface="Montserrat Classic"/>
              <a:sym typeface="Montserrat Classic"/>
            </a:endParaRPr>
          </a:p>
        </p:txBody>
      </p:sp>
      <p:sp>
        <p:nvSpPr>
          <p:cNvPr id="12" name="TextBox 12">
            <a:extLst>
              <a:ext uri="{FF2B5EF4-FFF2-40B4-BE49-F238E27FC236}">
                <a16:creationId xmlns:a16="http://schemas.microsoft.com/office/drawing/2014/main" id="{572744E7-5B5F-2E92-53E7-B50E93426349}"/>
              </a:ext>
            </a:extLst>
          </p:cNvPr>
          <p:cNvSpPr txBox="1"/>
          <p:nvPr/>
        </p:nvSpPr>
        <p:spPr>
          <a:xfrm>
            <a:off x="13769329" y="1944811"/>
            <a:ext cx="3489971" cy="331181"/>
          </a:xfrm>
          <a:prstGeom prst="rect">
            <a:avLst/>
          </a:prstGeom>
        </p:spPr>
        <p:txBody>
          <a:bodyPr lIns="0" tIns="0" rIns="0" bIns="0" rtlCol="0" anchor="t">
            <a:spAutoFit/>
          </a:bodyPr>
          <a:lstStyle/>
          <a:p>
            <a:pPr algn="r">
              <a:lnSpc>
                <a:spcPts val="2940"/>
              </a:lnSpc>
            </a:pPr>
            <a:r>
              <a:rPr lang="en-US" sz="2100" b="1">
                <a:solidFill>
                  <a:srgbClr val="0C3B5D"/>
                </a:solidFill>
                <a:latin typeface="Montserrat Classic Bold"/>
                <a:ea typeface="Montserrat Classic Bold"/>
                <a:cs typeface="Montserrat Classic Bold"/>
                <a:sym typeface="Montserrat Classic Bold"/>
              </a:rPr>
              <a:t>Regional Lead Entity</a:t>
            </a:r>
          </a:p>
        </p:txBody>
      </p:sp>
    </p:spTree>
    <p:extLst>
      <p:ext uri="{BB962C8B-B14F-4D97-AF65-F5344CB8AC3E}">
        <p14:creationId xmlns:p14="http://schemas.microsoft.com/office/powerpoint/2010/main" val="1977887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574847"/>
            <a:ext cx="1856645" cy="68071"/>
            <a:chOff x="0" y="0"/>
            <a:chExt cx="488993" cy="17928"/>
          </a:xfrm>
        </p:grpSpPr>
        <p:sp>
          <p:nvSpPr>
            <p:cNvPr id="3" name="Freeform 3"/>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txBody>
            <a:bodyPr/>
            <a:lstStyle/>
            <a:p>
              <a:endParaRPr lang="en-US"/>
            </a:p>
          </p:txBody>
        </p:sp>
        <p:sp>
          <p:nvSpPr>
            <p:cNvPr id="4" name="TextBox 4"/>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2413635"/>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7" name="TextBox 7"/>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709758" y="540860"/>
            <a:ext cx="2758345" cy="975680"/>
          </a:xfrm>
          <a:custGeom>
            <a:avLst/>
            <a:gdLst/>
            <a:ahLst/>
            <a:cxnLst/>
            <a:rect l="l" t="t" r="r" b="b"/>
            <a:pathLst>
              <a:path w="2758345" h="975680">
                <a:moveTo>
                  <a:pt x="0" y="0"/>
                </a:moveTo>
                <a:lnTo>
                  <a:pt x="2758345" y="0"/>
                </a:lnTo>
                <a:lnTo>
                  <a:pt x="2758345" y="975680"/>
                </a:lnTo>
                <a:lnTo>
                  <a:pt x="0" y="975680"/>
                </a:lnTo>
                <a:lnTo>
                  <a:pt x="0" y="0"/>
                </a:lnTo>
                <a:close/>
              </a:path>
            </a:pathLst>
          </a:custGeom>
          <a:blipFill>
            <a:blip r:embed="rId2"/>
            <a:stretch>
              <a:fillRect r="-14926"/>
            </a:stretch>
          </a:blipFill>
        </p:spPr>
        <p:txBody>
          <a:bodyPr/>
          <a:lstStyle/>
          <a:p>
            <a:endParaRPr lang="en-US"/>
          </a:p>
        </p:txBody>
      </p:sp>
      <p:sp>
        <p:nvSpPr>
          <p:cNvPr id="9" name="Freeform 9"/>
          <p:cNvSpPr/>
          <p:nvPr/>
        </p:nvSpPr>
        <p:spPr>
          <a:xfrm>
            <a:off x="10529321" y="3452239"/>
            <a:ext cx="7319208" cy="4885571"/>
          </a:xfrm>
          <a:custGeom>
            <a:avLst/>
            <a:gdLst/>
            <a:ahLst/>
            <a:cxnLst/>
            <a:rect l="l" t="t" r="r" b="b"/>
            <a:pathLst>
              <a:path w="7319208" h="4885571">
                <a:moveTo>
                  <a:pt x="0" y="0"/>
                </a:moveTo>
                <a:lnTo>
                  <a:pt x="7319208" y="0"/>
                </a:lnTo>
                <a:lnTo>
                  <a:pt x="7319208" y="4885572"/>
                </a:lnTo>
                <a:lnTo>
                  <a:pt x="0" y="4885572"/>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834850" y="2475402"/>
            <a:ext cx="6208016" cy="1442592"/>
          </a:xfrm>
          <a:prstGeom prst="rect">
            <a:avLst/>
          </a:prstGeom>
        </p:spPr>
        <p:txBody>
          <a:bodyPr lIns="0" tIns="0" rIns="0" bIns="0" rtlCol="0" anchor="t">
            <a:spAutoFit/>
          </a:bodyPr>
          <a:lstStyle/>
          <a:p>
            <a:pPr algn="l">
              <a:lnSpc>
                <a:spcPts val="5545"/>
              </a:lnSpc>
            </a:pPr>
            <a:r>
              <a:rPr lang="en-US" sz="5899" b="1">
                <a:solidFill>
                  <a:srgbClr val="0C3B5D"/>
                </a:solidFill>
                <a:latin typeface="Montserrat Heavy"/>
                <a:ea typeface="Montserrat Heavy"/>
                <a:cs typeface="Montserrat Heavy"/>
                <a:sym typeface="Montserrat Heavy"/>
              </a:rPr>
              <a:t>What is YouthWorks?</a:t>
            </a:r>
          </a:p>
        </p:txBody>
      </p:sp>
      <p:sp>
        <p:nvSpPr>
          <p:cNvPr id="11" name="TextBox 11"/>
          <p:cNvSpPr txBox="1"/>
          <p:nvPr/>
        </p:nvSpPr>
        <p:spPr>
          <a:xfrm>
            <a:off x="15137921" y="1604818"/>
            <a:ext cx="2121379" cy="727709"/>
          </a:xfrm>
          <a:prstGeom prst="rect">
            <a:avLst/>
          </a:prstGeom>
        </p:spPr>
        <p:txBody>
          <a:bodyPr lIns="0" tIns="0" rIns="0" bIns="0" rtlCol="0" anchor="t">
            <a:spAutoFit/>
          </a:bodyPr>
          <a:lstStyle/>
          <a:p>
            <a:pPr algn="r">
              <a:lnSpc>
                <a:spcPts val="2940"/>
              </a:lnSpc>
            </a:pPr>
            <a:r>
              <a:rPr lang="en-US" sz="2100" b="1">
                <a:solidFill>
                  <a:srgbClr val="0C3B5D"/>
                </a:solidFill>
                <a:latin typeface="Montserrat Classic Bold"/>
                <a:ea typeface="Montserrat Classic Bold"/>
                <a:cs typeface="Montserrat Classic Bold"/>
                <a:sym typeface="Montserrat Classic Bold"/>
              </a:rPr>
              <a:t>Program Description</a:t>
            </a:r>
          </a:p>
        </p:txBody>
      </p:sp>
      <p:sp>
        <p:nvSpPr>
          <p:cNvPr id="12" name="TextBox 12"/>
          <p:cNvSpPr txBox="1"/>
          <p:nvPr/>
        </p:nvSpPr>
        <p:spPr>
          <a:xfrm>
            <a:off x="834850" y="4163273"/>
            <a:ext cx="9080556" cy="4773614"/>
          </a:xfrm>
          <a:prstGeom prst="rect">
            <a:avLst/>
          </a:prstGeom>
        </p:spPr>
        <p:txBody>
          <a:bodyPr lIns="0" tIns="0" rIns="0" bIns="0" rtlCol="0" anchor="t">
            <a:spAutoFit/>
          </a:bodyPr>
          <a:lstStyle/>
          <a:p>
            <a:pPr algn="l">
              <a:lnSpc>
                <a:spcPts val="2520"/>
              </a:lnSpc>
            </a:pPr>
            <a:r>
              <a:rPr lang="en-US" sz="1800" b="1" dirty="0">
                <a:solidFill>
                  <a:srgbClr val="5F7C8B"/>
                </a:solidFill>
                <a:latin typeface="Montserrat Classic Bold"/>
                <a:ea typeface="Montserrat Classic Bold"/>
                <a:cs typeface="Montserrat Classic Bold"/>
                <a:sym typeface="Montserrat Classic Bold"/>
              </a:rPr>
              <a:t>YouthWorks is a state-funded youth employment initiative designed to serve </a:t>
            </a:r>
            <a:r>
              <a:rPr lang="en-US" b="1" dirty="0">
                <a:solidFill>
                  <a:srgbClr val="5F7C8B"/>
                </a:solidFill>
                <a:latin typeface="Montserrat Classic Bold"/>
                <a:ea typeface="Montserrat Classic Bold"/>
                <a:cs typeface="Montserrat Classic Bold"/>
                <a:sym typeface="Montserrat Classic Bold"/>
              </a:rPr>
              <a:t>support</a:t>
            </a:r>
            <a:r>
              <a:rPr lang="en-US" sz="1800" b="1" dirty="0">
                <a:solidFill>
                  <a:srgbClr val="5F7C8B"/>
                </a:solidFill>
                <a:latin typeface="Montserrat Classic Bold"/>
                <a:ea typeface="Montserrat Classic Bold"/>
                <a:cs typeface="Montserrat Classic Bold"/>
                <a:sym typeface="Montserrat Classic Bold"/>
              </a:rPr>
              <a:t> teens and young adults by equipping them with the skills, experience, and guidance needed to secure and sustain meaningful employment while at the </a:t>
            </a:r>
            <a:r>
              <a:rPr lang="en-US" sz="1800" b="1">
                <a:solidFill>
                  <a:srgbClr val="5F7C8B"/>
                </a:solidFill>
                <a:latin typeface="Montserrat Classic Bold"/>
                <a:ea typeface="Montserrat Classic Bold"/>
                <a:cs typeface="Montserrat Classic Bold"/>
                <a:sym typeface="Montserrat Classic Bold"/>
              </a:rPr>
              <a:t>same time paving </a:t>
            </a:r>
            <a:r>
              <a:rPr lang="en-US" sz="1800" b="1" dirty="0">
                <a:solidFill>
                  <a:srgbClr val="5F7C8B"/>
                </a:solidFill>
                <a:latin typeface="Montserrat Classic Bold"/>
                <a:ea typeface="Montserrat Classic Bold"/>
                <a:cs typeface="Montserrat Classic Bold"/>
                <a:sym typeface="Montserrat Classic Bold"/>
              </a:rPr>
              <a:t>the way for long-term career success.</a:t>
            </a:r>
          </a:p>
          <a:p>
            <a:pPr algn="l">
              <a:lnSpc>
                <a:spcPts val="2520"/>
              </a:lnSpc>
            </a:pPr>
            <a:endParaRPr lang="en-US" sz="1800" b="1" dirty="0">
              <a:solidFill>
                <a:srgbClr val="5F7C8B"/>
              </a:solidFill>
              <a:latin typeface="Montserrat Classic Bold"/>
              <a:ea typeface="Montserrat Classic Bold"/>
              <a:cs typeface="Montserrat Classic Bold"/>
              <a:sym typeface="Montserrat Classic Bold"/>
            </a:endParaRPr>
          </a:p>
          <a:p>
            <a:pPr algn="l">
              <a:lnSpc>
                <a:spcPts val="2520"/>
              </a:lnSpc>
            </a:pPr>
            <a:r>
              <a:rPr lang="en-US" sz="1800" b="1" dirty="0">
                <a:solidFill>
                  <a:srgbClr val="5F7C8B"/>
                </a:solidFill>
                <a:latin typeface="Montserrat Classic Bold"/>
                <a:ea typeface="Montserrat Classic Bold"/>
                <a:cs typeface="Montserrat Classic Bold"/>
                <a:sym typeface="Montserrat Classic Bold"/>
              </a:rPr>
              <a:t>The program offers Massachusetts youth, ages 14 to 25, valuable opportunities such as first-time job placements, leadership development, skills training, and career exploration. It specifically serves individuals at risk of chronic unemployment due to limited exposure to job opportunities, a lack of experience, insufficient mentorship, and restricted access to resources that foster professional growth. Through YouthWorks, participants gain the tools and support necessary to build brighter, more stable futures.</a:t>
            </a:r>
          </a:p>
          <a:p>
            <a:pPr algn="l">
              <a:lnSpc>
                <a:spcPts val="2520"/>
              </a:lnSpc>
              <a:spcBef>
                <a:spcPct val="0"/>
              </a:spcBef>
            </a:pPr>
            <a:endParaRPr lang="en-US" sz="1800" b="1" dirty="0">
              <a:solidFill>
                <a:srgbClr val="5F7C8B"/>
              </a:solidFill>
              <a:latin typeface="Montserrat Classic Bold"/>
              <a:ea typeface="Montserrat Classic Bold"/>
              <a:cs typeface="Montserrat Classic Bold"/>
              <a:sym typeface="Montserrat Classic Bold"/>
            </a:endParaRPr>
          </a:p>
          <a:p>
            <a:pPr algn="l">
              <a:lnSpc>
                <a:spcPts val="2520"/>
              </a:lnSpc>
              <a:spcBef>
                <a:spcPct val="0"/>
              </a:spcBef>
            </a:pPr>
            <a:endParaRPr lang="en-US" sz="1800" b="1" dirty="0">
              <a:solidFill>
                <a:srgbClr val="5F7C8B"/>
              </a:solidFill>
              <a:latin typeface="Montserrat Classic Bold"/>
              <a:ea typeface="Montserrat Classic Bold"/>
              <a:cs typeface="Montserrat Classic Bold"/>
              <a:sym typeface="Montserrat Classic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88995" y="2327910"/>
            <a:ext cx="6448950" cy="567690"/>
          </a:xfrm>
          <a:prstGeom prst="rect">
            <a:avLst/>
          </a:prstGeom>
        </p:spPr>
        <p:txBody>
          <a:bodyPr lIns="0" tIns="0" rIns="0" bIns="0" rtlCol="0" anchor="t">
            <a:spAutoFit/>
          </a:bodyPr>
          <a:lstStyle/>
          <a:p>
            <a:pPr algn="l">
              <a:lnSpc>
                <a:spcPts val="4229"/>
              </a:lnSpc>
            </a:pPr>
            <a:r>
              <a:rPr lang="en-US" sz="4499" b="1">
                <a:solidFill>
                  <a:srgbClr val="0C3B5D"/>
                </a:solidFill>
                <a:latin typeface="Montserrat Heavy"/>
                <a:ea typeface="Montserrat Heavy"/>
                <a:cs typeface="Montserrat Heavy"/>
                <a:sym typeface="Montserrat Heavy"/>
              </a:rPr>
              <a:t>Population Served</a:t>
            </a:r>
          </a:p>
        </p:txBody>
      </p:sp>
      <p:sp>
        <p:nvSpPr>
          <p:cNvPr id="3" name="TextBox 3"/>
          <p:cNvSpPr txBox="1"/>
          <p:nvPr/>
        </p:nvSpPr>
        <p:spPr>
          <a:xfrm>
            <a:off x="1028700" y="4744720"/>
            <a:ext cx="13485955" cy="3699510"/>
          </a:xfrm>
          <a:prstGeom prst="rect">
            <a:avLst/>
          </a:prstGeom>
        </p:spPr>
        <p:txBody>
          <a:bodyPr lIns="0" tIns="0" rIns="0" bIns="0" rtlCol="0" anchor="t">
            <a:spAutoFit/>
          </a:bodyPr>
          <a:lstStyle/>
          <a:p>
            <a:pPr algn="l">
              <a:lnSpc>
                <a:spcPts val="2940"/>
              </a:lnSpc>
            </a:pPr>
            <a:r>
              <a:rPr lang="en-US" sz="2100" dirty="0">
                <a:solidFill>
                  <a:srgbClr val="5F7C8B"/>
                </a:solidFill>
                <a:latin typeface="Montserrat Classic"/>
                <a:ea typeface="Montserrat Classic"/>
                <a:cs typeface="Montserrat Classic"/>
                <a:sym typeface="Montserrat Classic"/>
              </a:rPr>
              <a:t>The YouthWorks program serves a wide range of participants in terms of ages, levels of career awareness, and goals. To provide all participants with effective and relevant youth workforce development services, YouthWorks consists of four specific tiers: </a:t>
            </a:r>
          </a:p>
          <a:p>
            <a:pPr algn="l">
              <a:lnSpc>
                <a:spcPts val="2940"/>
              </a:lnSpc>
            </a:pPr>
            <a:endParaRPr lang="en-US" sz="2100" dirty="0">
              <a:solidFill>
                <a:srgbClr val="5F7C8B"/>
              </a:solidFill>
              <a:latin typeface="Montserrat Classic"/>
              <a:ea typeface="Montserrat Classic"/>
              <a:cs typeface="Montserrat Classic"/>
              <a:sym typeface="Montserrat Classic"/>
            </a:endParaRPr>
          </a:p>
          <a:p>
            <a:pPr marL="453390" lvl="1" indent="-226695" algn="l">
              <a:lnSpc>
                <a:spcPts val="2940"/>
              </a:lnSpc>
              <a:buFont typeface="Arial"/>
              <a:buChar char="•"/>
            </a:pPr>
            <a:r>
              <a:rPr lang="en-US" sz="2100" b="1" dirty="0">
                <a:solidFill>
                  <a:srgbClr val="5F7C8B"/>
                </a:solidFill>
                <a:latin typeface="Montserrat Classic Bold"/>
                <a:ea typeface="Montserrat Classic Bold"/>
                <a:cs typeface="Montserrat Classic Bold"/>
                <a:sym typeface="Montserrat Classic Bold"/>
              </a:rPr>
              <a:t>Tier 1 - Service and Project-Based Learning</a:t>
            </a:r>
            <a:r>
              <a:rPr lang="en-US" sz="2100" dirty="0">
                <a:solidFill>
                  <a:srgbClr val="5F7C8B"/>
                </a:solidFill>
                <a:latin typeface="Montserrat Classic"/>
                <a:ea typeface="Montserrat Classic"/>
                <a:cs typeface="Montserrat Classic"/>
                <a:sym typeface="Montserrat Classic"/>
              </a:rPr>
              <a:t> --&gt; 14–15-year-old participants</a:t>
            </a:r>
          </a:p>
          <a:p>
            <a:pPr marL="453390" lvl="1" indent="-226695" algn="l">
              <a:lnSpc>
                <a:spcPts val="2940"/>
              </a:lnSpc>
              <a:buFont typeface="Arial"/>
              <a:buChar char="•"/>
            </a:pPr>
            <a:r>
              <a:rPr lang="en-US" sz="2100" b="1" dirty="0">
                <a:solidFill>
                  <a:srgbClr val="5F7C8B"/>
                </a:solidFill>
                <a:latin typeface="Montserrat Classic Bold"/>
                <a:ea typeface="Montserrat Classic Bold"/>
                <a:cs typeface="Montserrat Classic Bold"/>
                <a:sym typeface="Montserrat Classic Bold"/>
              </a:rPr>
              <a:t>Tier 2 - Early and Career Trajectory Experiences</a:t>
            </a:r>
            <a:r>
              <a:rPr lang="en-US" sz="2100" dirty="0">
                <a:solidFill>
                  <a:srgbClr val="5F7C8B"/>
                </a:solidFill>
                <a:latin typeface="Montserrat Classic"/>
                <a:ea typeface="Montserrat Classic"/>
                <a:cs typeface="Montserrat Classic"/>
                <a:sym typeface="Montserrat Classic"/>
              </a:rPr>
              <a:t> --&gt; 16–17-year-old participants</a:t>
            </a:r>
          </a:p>
          <a:p>
            <a:pPr marL="453390" lvl="1" indent="-226695" algn="l">
              <a:lnSpc>
                <a:spcPts val="2940"/>
              </a:lnSpc>
              <a:buFont typeface="Arial"/>
              <a:buChar char="•"/>
            </a:pPr>
            <a:r>
              <a:rPr lang="en-US" sz="2100" b="1" dirty="0">
                <a:solidFill>
                  <a:srgbClr val="5F7C8B"/>
                </a:solidFill>
                <a:latin typeface="Montserrat Classic Bold"/>
                <a:ea typeface="Montserrat Classic Bold"/>
                <a:cs typeface="Montserrat Classic Bold"/>
                <a:sym typeface="Montserrat Classic Bold"/>
              </a:rPr>
              <a:t>Tier 3 - Career Pathway Training and Support </a:t>
            </a:r>
            <a:r>
              <a:rPr lang="en-US" sz="2100" dirty="0">
                <a:solidFill>
                  <a:srgbClr val="5F7C8B"/>
                </a:solidFill>
                <a:latin typeface="Montserrat Classic"/>
                <a:ea typeface="Montserrat Classic"/>
                <a:cs typeface="Montserrat Classic"/>
                <a:sym typeface="Montserrat Classic"/>
              </a:rPr>
              <a:t>--&gt; 18–21-year-old participants</a:t>
            </a:r>
          </a:p>
          <a:p>
            <a:pPr marL="453390" lvl="1" indent="-226695" algn="l">
              <a:lnSpc>
                <a:spcPts val="2940"/>
              </a:lnSpc>
              <a:buFont typeface="Arial"/>
              <a:buChar char="•"/>
            </a:pPr>
            <a:r>
              <a:rPr lang="en-US" sz="2100" b="1" dirty="0">
                <a:solidFill>
                  <a:srgbClr val="5F7C8B"/>
                </a:solidFill>
                <a:latin typeface="Montserrat Classic Bold"/>
                <a:ea typeface="Montserrat Classic Bold"/>
                <a:cs typeface="Montserrat Classic Bold"/>
                <a:sym typeface="Montserrat Classic Bold"/>
              </a:rPr>
              <a:t>(Tier 4)</a:t>
            </a:r>
            <a:r>
              <a:rPr lang="en-US" sz="2100" dirty="0">
                <a:solidFill>
                  <a:srgbClr val="5F7C8B"/>
                </a:solidFill>
                <a:latin typeface="Montserrat Classic"/>
                <a:ea typeface="Montserrat Classic"/>
                <a:cs typeface="Montserrat Classic"/>
                <a:sym typeface="Montserrat Classic"/>
              </a:rPr>
              <a:t> </a:t>
            </a:r>
            <a:r>
              <a:rPr lang="en-US" sz="2100" b="1" dirty="0">
                <a:solidFill>
                  <a:srgbClr val="5F7C8B"/>
                </a:solidFill>
                <a:latin typeface="Montserrat Classic Bold"/>
                <a:ea typeface="Montserrat Classic Bold"/>
                <a:cs typeface="Montserrat Classic Bold"/>
                <a:sym typeface="Montserrat Classic Bold"/>
              </a:rPr>
              <a:t>Emerging Workforce - Emerging into Career and Career Management</a:t>
            </a:r>
            <a:r>
              <a:rPr lang="en-US" sz="2100" dirty="0">
                <a:solidFill>
                  <a:srgbClr val="5F7C8B"/>
                </a:solidFill>
                <a:latin typeface="Montserrat Classic"/>
                <a:ea typeface="Montserrat Classic"/>
                <a:cs typeface="Montserrat Classic"/>
                <a:sym typeface="Montserrat Classic"/>
              </a:rPr>
              <a:t> --&gt; 22–25-year-old participants</a:t>
            </a:r>
          </a:p>
          <a:p>
            <a:pPr algn="l">
              <a:lnSpc>
                <a:spcPts val="2940"/>
              </a:lnSpc>
            </a:pPr>
            <a:endParaRPr lang="en-US" sz="2100" dirty="0">
              <a:solidFill>
                <a:srgbClr val="5F7C8B"/>
              </a:solidFill>
              <a:latin typeface="Montserrat Classic"/>
              <a:ea typeface="Montserrat Classic"/>
              <a:cs typeface="Montserrat Classic"/>
              <a:sym typeface="Montserrat Classic"/>
            </a:endParaRPr>
          </a:p>
        </p:txBody>
      </p:sp>
      <p:grpSp>
        <p:nvGrpSpPr>
          <p:cNvPr id="4" name="Group 4"/>
          <p:cNvGrpSpPr/>
          <p:nvPr/>
        </p:nvGrpSpPr>
        <p:grpSpPr>
          <a:xfrm>
            <a:off x="14500955" y="2413635"/>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6" name="TextBox 6"/>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028700" y="1574847"/>
            <a:ext cx="1856645" cy="68071"/>
            <a:chOff x="0" y="0"/>
            <a:chExt cx="488993" cy="17928"/>
          </a:xfrm>
        </p:grpSpPr>
        <p:sp>
          <p:nvSpPr>
            <p:cNvPr id="8" name="Freeform 8"/>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txBody>
            <a:bodyPr/>
            <a:lstStyle/>
            <a:p>
              <a:endParaRPr lang="en-US"/>
            </a:p>
          </p:txBody>
        </p:sp>
        <p:sp>
          <p:nvSpPr>
            <p:cNvPr id="9" name="TextBox 9"/>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709758" y="540860"/>
            <a:ext cx="2758345" cy="975680"/>
          </a:xfrm>
          <a:custGeom>
            <a:avLst/>
            <a:gdLst/>
            <a:ahLst/>
            <a:cxnLst/>
            <a:rect l="l" t="t" r="r" b="b"/>
            <a:pathLst>
              <a:path w="2758345" h="975680">
                <a:moveTo>
                  <a:pt x="0" y="0"/>
                </a:moveTo>
                <a:lnTo>
                  <a:pt x="2758345" y="0"/>
                </a:lnTo>
                <a:lnTo>
                  <a:pt x="2758345" y="975680"/>
                </a:lnTo>
                <a:lnTo>
                  <a:pt x="0" y="975680"/>
                </a:lnTo>
                <a:lnTo>
                  <a:pt x="0" y="0"/>
                </a:lnTo>
                <a:close/>
              </a:path>
            </a:pathLst>
          </a:custGeom>
          <a:blipFill>
            <a:blip r:embed="rId2"/>
            <a:stretch>
              <a:fillRect r="-14926"/>
            </a:stretch>
          </a:blipFill>
        </p:spPr>
        <p:txBody>
          <a:bodyPr/>
          <a:lstStyle/>
          <a:p>
            <a:endParaRPr lang="en-US"/>
          </a:p>
        </p:txBody>
      </p:sp>
      <p:sp>
        <p:nvSpPr>
          <p:cNvPr id="11" name="TextBox 11"/>
          <p:cNvSpPr txBox="1"/>
          <p:nvPr/>
        </p:nvSpPr>
        <p:spPr>
          <a:xfrm>
            <a:off x="1088995" y="3038475"/>
            <a:ext cx="6448950" cy="848996"/>
          </a:xfrm>
          <a:prstGeom prst="rect">
            <a:avLst/>
          </a:prstGeom>
        </p:spPr>
        <p:txBody>
          <a:bodyPr lIns="0" tIns="0" rIns="0" bIns="0" rtlCol="0" anchor="t">
            <a:spAutoFit/>
          </a:bodyPr>
          <a:lstStyle/>
          <a:p>
            <a:pPr algn="l">
              <a:lnSpc>
                <a:spcPts val="3290"/>
              </a:lnSpc>
            </a:pPr>
            <a:r>
              <a:rPr lang="en-US" sz="3500" b="1">
                <a:solidFill>
                  <a:srgbClr val="FDB525"/>
                </a:solidFill>
                <a:latin typeface="Montserrat Heavy"/>
                <a:ea typeface="Montserrat Heavy"/>
                <a:cs typeface="Montserrat Heavy"/>
                <a:sym typeface="Montserrat Heavy"/>
              </a:rPr>
              <a:t>YouthWorks Tiers Breakdown </a:t>
            </a:r>
          </a:p>
        </p:txBody>
      </p:sp>
      <p:sp>
        <p:nvSpPr>
          <p:cNvPr id="12" name="TextBox 12"/>
          <p:cNvSpPr txBox="1"/>
          <p:nvPr/>
        </p:nvSpPr>
        <p:spPr>
          <a:xfrm>
            <a:off x="13769329" y="2016443"/>
            <a:ext cx="3489971" cy="356234"/>
          </a:xfrm>
          <a:prstGeom prst="rect">
            <a:avLst/>
          </a:prstGeom>
        </p:spPr>
        <p:txBody>
          <a:bodyPr lIns="0" tIns="0" rIns="0" bIns="0" rtlCol="0" anchor="t">
            <a:spAutoFit/>
          </a:bodyPr>
          <a:lstStyle/>
          <a:p>
            <a:pPr algn="r">
              <a:lnSpc>
                <a:spcPts val="2940"/>
              </a:lnSpc>
            </a:pPr>
            <a:r>
              <a:rPr lang="en-US" sz="2100" b="1">
                <a:solidFill>
                  <a:srgbClr val="101010"/>
                </a:solidFill>
                <a:latin typeface="Montserrat Classic Bold"/>
                <a:ea typeface="Montserrat Classic Bold"/>
                <a:cs typeface="Montserrat Classic Bold"/>
                <a:sym typeface="Montserrat Classic Bold"/>
              </a:rPr>
              <a:t>Served Population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88995" y="2327910"/>
            <a:ext cx="6448950" cy="567690"/>
          </a:xfrm>
          <a:prstGeom prst="rect">
            <a:avLst/>
          </a:prstGeom>
        </p:spPr>
        <p:txBody>
          <a:bodyPr lIns="0" tIns="0" rIns="0" bIns="0" rtlCol="0" anchor="t">
            <a:spAutoFit/>
          </a:bodyPr>
          <a:lstStyle/>
          <a:p>
            <a:pPr algn="l">
              <a:lnSpc>
                <a:spcPts val="4229"/>
              </a:lnSpc>
            </a:pPr>
            <a:r>
              <a:rPr lang="en-US" sz="4499" b="1">
                <a:solidFill>
                  <a:srgbClr val="0C3B5D"/>
                </a:solidFill>
                <a:latin typeface="Montserrat Heavy"/>
                <a:ea typeface="Montserrat Heavy"/>
                <a:cs typeface="Montserrat Heavy"/>
                <a:sym typeface="Montserrat Heavy"/>
              </a:rPr>
              <a:t>Population Served</a:t>
            </a:r>
          </a:p>
        </p:txBody>
      </p:sp>
      <p:sp>
        <p:nvSpPr>
          <p:cNvPr id="3" name="TextBox 3"/>
          <p:cNvSpPr txBox="1"/>
          <p:nvPr/>
        </p:nvSpPr>
        <p:spPr>
          <a:xfrm>
            <a:off x="1028700" y="4898556"/>
            <a:ext cx="2716093" cy="1099185"/>
          </a:xfrm>
          <a:prstGeom prst="rect">
            <a:avLst/>
          </a:prstGeom>
        </p:spPr>
        <p:txBody>
          <a:bodyPr lIns="0" tIns="0" rIns="0" bIns="0" rtlCol="0" anchor="t">
            <a:spAutoFit/>
          </a:bodyPr>
          <a:lstStyle/>
          <a:p>
            <a:pPr algn="l">
              <a:lnSpc>
                <a:spcPts val="2940"/>
              </a:lnSpc>
            </a:pPr>
            <a:r>
              <a:rPr lang="en-US" sz="2100" b="1">
                <a:solidFill>
                  <a:srgbClr val="0C3B5D"/>
                </a:solidFill>
                <a:latin typeface="Montserrat Classic Bold"/>
                <a:ea typeface="Montserrat Classic Bold"/>
                <a:cs typeface="Montserrat Classic Bold"/>
                <a:sym typeface="Montserrat Classic Bold"/>
              </a:rPr>
              <a:t>Tier 1: Service And Project-Based Learning</a:t>
            </a:r>
          </a:p>
        </p:txBody>
      </p:sp>
      <p:grpSp>
        <p:nvGrpSpPr>
          <p:cNvPr id="4" name="Group 4"/>
          <p:cNvGrpSpPr/>
          <p:nvPr/>
        </p:nvGrpSpPr>
        <p:grpSpPr>
          <a:xfrm>
            <a:off x="14500955" y="2413635"/>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6" name="TextBox 6"/>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028700" y="1574847"/>
            <a:ext cx="1856645" cy="68071"/>
            <a:chOff x="0" y="0"/>
            <a:chExt cx="488993" cy="17928"/>
          </a:xfrm>
        </p:grpSpPr>
        <p:sp>
          <p:nvSpPr>
            <p:cNvPr id="8" name="Freeform 8"/>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txBody>
            <a:bodyPr/>
            <a:lstStyle/>
            <a:p>
              <a:endParaRPr lang="en-US"/>
            </a:p>
          </p:txBody>
        </p:sp>
        <p:sp>
          <p:nvSpPr>
            <p:cNvPr id="9" name="TextBox 9"/>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709758" y="540860"/>
            <a:ext cx="2758345" cy="975680"/>
          </a:xfrm>
          <a:custGeom>
            <a:avLst/>
            <a:gdLst/>
            <a:ahLst/>
            <a:cxnLst/>
            <a:rect l="l" t="t" r="r" b="b"/>
            <a:pathLst>
              <a:path w="2758345" h="975680">
                <a:moveTo>
                  <a:pt x="0" y="0"/>
                </a:moveTo>
                <a:lnTo>
                  <a:pt x="2758345" y="0"/>
                </a:lnTo>
                <a:lnTo>
                  <a:pt x="2758345" y="975680"/>
                </a:lnTo>
                <a:lnTo>
                  <a:pt x="0" y="975680"/>
                </a:lnTo>
                <a:lnTo>
                  <a:pt x="0" y="0"/>
                </a:lnTo>
                <a:close/>
              </a:path>
            </a:pathLst>
          </a:custGeom>
          <a:blipFill>
            <a:blip r:embed="rId2"/>
            <a:stretch>
              <a:fillRect r="-14926"/>
            </a:stretch>
          </a:blipFill>
        </p:spPr>
        <p:txBody>
          <a:bodyPr/>
          <a:lstStyle/>
          <a:p>
            <a:endParaRPr lang="en-US"/>
          </a:p>
        </p:txBody>
      </p:sp>
      <p:sp>
        <p:nvSpPr>
          <p:cNvPr id="11" name="TextBox 11"/>
          <p:cNvSpPr txBox="1"/>
          <p:nvPr/>
        </p:nvSpPr>
        <p:spPr>
          <a:xfrm>
            <a:off x="1088995" y="3038475"/>
            <a:ext cx="6448950" cy="848996"/>
          </a:xfrm>
          <a:prstGeom prst="rect">
            <a:avLst/>
          </a:prstGeom>
        </p:spPr>
        <p:txBody>
          <a:bodyPr lIns="0" tIns="0" rIns="0" bIns="0" rtlCol="0" anchor="t">
            <a:spAutoFit/>
          </a:bodyPr>
          <a:lstStyle/>
          <a:p>
            <a:pPr algn="l">
              <a:lnSpc>
                <a:spcPts val="3290"/>
              </a:lnSpc>
            </a:pPr>
            <a:r>
              <a:rPr lang="en-US" sz="3500" b="1">
                <a:solidFill>
                  <a:srgbClr val="FDB525"/>
                </a:solidFill>
                <a:latin typeface="Montserrat Heavy"/>
                <a:ea typeface="Montserrat Heavy"/>
                <a:cs typeface="Montserrat Heavy"/>
                <a:sym typeface="Montserrat Heavy"/>
              </a:rPr>
              <a:t>YouthWorks Tiers Breakdown </a:t>
            </a:r>
          </a:p>
        </p:txBody>
      </p:sp>
      <p:sp>
        <p:nvSpPr>
          <p:cNvPr id="12" name="TextBox 12"/>
          <p:cNvSpPr txBox="1"/>
          <p:nvPr/>
        </p:nvSpPr>
        <p:spPr>
          <a:xfrm>
            <a:off x="869229" y="6231890"/>
            <a:ext cx="3035035" cy="3026410"/>
          </a:xfrm>
          <a:prstGeom prst="rect">
            <a:avLst/>
          </a:prstGeom>
        </p:spPr>
        <p:txBody>
          <a:bodyPr lIns="0" tIns="0" rIns="0" bIns="0" rtlCol="0" anchor="t">
            <a:spAutoFit/>
          </a:bodyPr>
          <a:lstStyle/>
          <a:p>
            <a:pPr marL="345443" lvl="1" indent="-172721" algn="l">
              <a:lnSpc>
                <a:spcPts val="2240"/>
              </a:lnSpc>
              <a:buFont typeface="Arial"/>
              <a:buChar char="•"/>
            </a:pPr>
            <a:r>
              <a:rPr lang="en-US" sz="1600">
                <a:solidFill>
                  <a:srgbClr val="5F7C8B"/>
                </a:solidFill>
                <a:latin typeface="Montserrat Classic"/>
                <a:ea typeface="Montserrat Classic"/>
                <a:cs typeface="Montserrat Classic"/>
                <a:sym typeface="Montserrat Classic"/>
              </a:rPr>
              <a:t>For 14-15 year-old participants engaged in supportive work-based learning with an emphasis on preparation for future employment experiences. </a:t>
            </a:r>
          </a:p>
          <a:p>
            <a:pPr algn="l">
              <a:lnSpc>
                <a:spcPts val="2240"/>
              </a:lnSpc>
            </a:pPr>
            <a:endParaRPr lang="en-US" sz="1600">
              <a:solidFill>
                <a:srgbClr val="5F7C8B"/>
              </a:solidFill>
              <a:latin typeface="Montserrat Classic"/>
              <a:ea typeface="Montserrat Classic"/>
              <a:cs typeface="Montserrat Classic"/>
              <a:sym typeface="Montserrat Classic"/>
            </a:endParaRPr>
          </a:p>
          <a:p>
            <a:pPr marL="345443" lvl="1" indent="-172721" algn="l">
              <a:lnSpc>
                <a:spcPts val="2240"/>
              </a:lnSpc>
              <a:buFont typeface="Arial"/>
              <a:buChar char="•"/>
            </a:pPr>
            <a:r>
              <a:rPr lang="en-US" sz="1600">
                <a:solidFill>
                  <a:srgbClr val="5F7C8B"/>
                </a:solidFill>
                <a:latin typeface="Montserrat Classic"/>
                <a:ea typeface="Montserrat Classic"/>
                <a:cs typeface="Montserrat Classic"/>
                <a:sym typeface="Montserrat Classic"/>
              </a:rPr>
              <a:t>Emphasis on teambuilding and project-based experience</a:t>
            </a:r>
          </a:p>
          <a:p>
            <a:pPr algn="l">
              <a:lnSpc>
                <a:spcPts val="2240"/>
              </a:lnSpc>
            </a:pPr>
            <a:endParaRPr lang="en-US" sz="1600">
              <a:solidFill>
                <a:srgbClr val="5F7C8B"/>
              </a:solidFill>
              <a:latin typeface="Montserrat Classic"/>
              <a:ea typeface="Montserrat Classic"/>
              <a:cs typeface="Montserrat Classic"/>
              <a:sym typeface="Montserrat Classic"/>
            </a:endParaRPr>
          </a:p>
        </p:txBody>
      </p:sp>
      <p:sp>
        <p:nvSpPr>
          <p:cNvPr id="13" name="TextBox 13"/>
          <p:cNvSpPr txBox="1"/>
          <p:nvPr/>
        </p:nvSpPr>
        <p:spPr>
          <a:xfrm>
            <a:off x="5016002" y="4898556"/>
            <a:ext cx="2716093" cy="1099185"/>
          </a:xfrm>
          <a:prstGeom prst="rect">
            <a:avLst/>
          </a:prstGeom>
        </p:spPr>
        <p:txBody>
          <a:bodyPr lIns="0" tIns="0" rIns="0" bIns="0" rtlCol="0" anchor="t">
            <a:spAutoFit/>
          </a:bodyPr>
          <a:lstStyle/>
          <a:p>
            <a:pPr algn="l">
              <a:lnSpc>
                <a:spcPts val="2940"/>
              </a:lnSpc>
            </a:pPr>
            <a:r>
              <a:rPr lang="en-US" sz="2100" b="1">
                <a:solidFill>
                  <a:srgbClr val="0C3B5D"/>
                </a:solidFill>
                <a:latin typeface="Montserrat Classic Bold"/>
                <a:ea typeface="Montserrat Classic Bold"/>
                <a:cs typeface="Montserrat Classic Bold"/>
                <a:sym typeface="Montserrat Classic Bold"/>
              </a:rPr>
              <a:t>Tier 2:  Early and Career-Trajectory Experience</a:t>
            </a:r>
          </a:p>
        </p:txBody>
      </p:sp>
      <p:sp>
        <p:nvSpPr>
          <p:cNvPr id="14" name="TextBox 14"/>
          <p:cNvSpPr txBox="1"/>
          <p:nvPr/>
        </p:nvSpPr>
        <p:spPr>
          <a:xfrm>
            <a:off x="4856531" y="6231890"/>
            <a:ext cx="3035035" cy="3026410"/>
          </a:xfrm>
          <a:prstGeom prst="rect">
            <a:avLst/>
          </a:prstGeom>
        </p:spPr>
        <p:txBody>
          <a:bodyPr lIns="0" tIns="0" rIns="0" bIns="0" rtlCol="0" anchor="t">
            <a:spAutoFit/>
          </a:bodyPr>
          <a:lstStyle/>
          <a:p>
            <a:pPr marL="345443" lvl="1" indent="-172721" algn="l">
              <a:lnSpc>
                <a:spcPts val="2240"/>
              </a:lnSpc>
              <a:buFont typeface="Arial"/>
              <a:buChar char="•"/>
            </a:pPr>
            <a:r>
              <a:rPr lang="en-US" sz="1600">
                <a:solidFill>
                  <a:srgbClr val="5F7C8B"/>
                </a:solidFill>
                <a:latin typeface="Montserrat Classic"/>
                <a:ea typeface="Montserrat Classic"/>
                <a:cs typeface="Montserrat Classic"/>
                <a:sym typeface="Montserrat Classic"/>
              </a:rPr>
              <a:t>For 16-17 year-old participants building skills through substantial subsidized work placements ranging from first jobs to career oriented paid internships.</a:t>
            </a:r>
          </a:p>
          <a:p>
            <a:pPr algn="l">
              <a:lnSpc>
                <a:spcPts val="2240"/>
              </a:lnSpc>
            </a:pPr>
            <a:endParaRPr lang="en-US" sz="1600">
              <a:solidFill>
                <a:srgbClr val="5F7C8B"/>
              </a:solidFill>
              <a:latin typeface="Montserrat Classic"/>
              <a:ea typeface="Montserrat Classic"/>
              <a:cs typeface="Montserrat Classic"/>
              <a:sym typeface="Montserrat Classic"/>
            </a:endParaRPr>
          </a:p>
          <a:p>
            <a:pPr marL="345443" lvl="1" indent="-172721" algn="l">
              <a:lnSpc>
                <a:spcPts val="2240"/>
              </a:lnSpc>
              <a:buFont typeface="Arial"/>
              <a:buChar char="•"/>
            </a:pPr>
            <a:r>
              <a:rPr lang="en-US" sz="1600">
                <a:solidFill>
                  <a:srgbClr val="5F7C8B"/>
                </a:solidFill>
                <a:latin typeface="Montserrat Classic"/>
                <a:ea typeface="Montserrat Classic"/>
                <a:cs typeface="Montserrat Classic"/>
                <a:sym typeface="Montserrat Classic"/>
              </a:rPr>
              <a:t>Core employability skills emphasized </a:t>
            </a:r>
          </a:p>
          <a:p>
            <a:pPr algn="l">
              <a:lnSpc>
                <a:spcPts val="2240"/>
              </a:lnSpc>
            </a:pPr>
            <a:endParaRPr lang="en-US" sz="1600">
              <a:solidFill>
                <a:srgbClr val="5F7C8B"/>
              </a:solidFill>
              <a:latin typeface="Montserrat Classic"/>
              <a:ea typeface="Montserrat Classic"/>
              <a:cs typeface="Montserrat Classic"/>
              <a:sym typeface="Montserrat Classic"/>
            </a:endParaRPr>
          </a:p>
        </p:txBody>
      </p:sp>
      <p:sp>
        <p:nvSpPr>
          <p:cNvPr id="15" name="TextBox 15"/>
          <p:cNvSpPr txBox="1"/>
          <p:nvPr/>
        </p:nvSpPr>
        <p:spPr>
          <a:xfrm>
            <a:off x="8998920" y="4898556"/>
            <a:ext cx="2716093" cy="1099185"/>
          </a:xfrm>
          <a:prstGeom prst="rect">
            <a:avLst/>
          </a:prstGeom>
        </p:spPr>
        <p:txBody>
          <a:bodyPr lIns="0" tIns="0" rIns="0" bIns="0" rtlCol="0" anchor="t">
            <a:spAutoFit/>
          </a:bodyPr>
          <a:lstStyle/>
          <a:p>
            <a:pPr algn="l">
              <a:lnSpc>
                <a:spcPts val="2940"/>
              </a:lnSpc>
            </a:pPr>
            <a:r>
              <a:rPr lang="en-US" sz="2100" b="1">
                <a:solidFill>
                  <a:srgbClr val="0C3B5D"/>
                </a:solidFill>
                <a:latin typeface="Montserrat Classic Bold"/>
                <a:ea typeface="Montserrat Classic Bold"/>
                <a:cs typeface="Montserrat Classic Bold"/>
                <a:sym typeface="Montserrat Classic Bold"/>
              </a:rPr>
              <a:t>Tier 3:  Career Pathway Training and Support</a:t>
            </a:r>
          </a:p>
        </p:txBody>
      </p:sp>
      <p:sp>
        <p:nvSpPr>
          <p:cNvPr id="16" name="TextBox 16"/>
          <p:cNvSpPr txBox="1"/>
          <p:nvPr/>
        </p:nvSpPr>
        <p:spPr>
          <a:xfrm>
            <a:off x="8679978" y="6231890"/>
            <a:ext cx="3035035" cy="3026410"/>
          </a:xfrm>
          <a:prstGeom prst="rect">
            <a:avLst/>
          </a:prstGeom>
        </p:spPr>
        <p:txBody>
          <a:bodyPr lIns="0" tIns="0" rIns="0" bIns="0" rtlCol="0" anchor="t">
            <a:spAutoFit/>
          </a:bodyPr>
          <a:lstStyle/>
          <a:p>
            <a:pPr marL="345443" lvl="1" indent="-172721" algn="l">
              <a:lnSpc>
                <a:spcPts val="2240"/>
              </a:lnSpc>
              <a:buFont typeface="Arial"/>
              <a:buChar char="•"/>
            </a:pPr>
            <a:r>
              <a:rPr lang="en-US" sz="1600">
                <a:solidFill>
                  <a:srgbClr val="5F7C8B"/>
                </a:solidFill>
                <a:latin typeface="Montserrat Classic"/>
                <a:ea typeface="Montserrat Classic"/>
                <a:cs typeface="Montserrat Classic"/>
                <a:sym typeface="Montserrat Classic"/>
              </a:rPr>
              <a:t>For 18-21 year-old participants developing the occupational skills and experience to enact personal career plans and obtain entry-level positions in high-demand fields. </a:t>
            </a:r>
          </a:p>
          <a:p>
            <a:pPr algn="l">
              <a:lnSpc>
                <a:spcPts val="2240"/>
              </a:lnSpc>
            </a:pPr>
            <a:endParaRPr lang="en-US" sz="1600">
              <a:solidFill>
                <a:srgbClr val="5F7C8B"/>
              </a:solidFill>
              <a:latin typeface="Montserrat Classic"/>
              <a:ea typeface="Montserrat Classic"/>
              <a:cs typeface="Montserrat Classic"/>
              <a:sym typeface="Montserrat Classic"/>
            </a:endParaRPr>
          </a:p>
          <a:p>
            <a:pPr marL="345443" lvl="1" indent="-172721" algn="l">
              <a:lnSpc>
                <a:spcPts val="2240"/>
              </a:lnSpc>
              <a:buFont typeface="Arial"/>
              <a:buChar char="•"/>
            </a:pPr>
            <a:r>
              <a:rPr lang="en-US" sz="1600">
                <a:solidFill>
                  <a:srgbClr val="5F7C8B"/>
                </a:solidFill>
                <a:latin typeface="Montserrat Classic"/>
                <a:ea typeface="Montserrat Classic"/>
                <a:cs typeface="Montserrat Classic"/>
                <a:sym typeface="Montserrat Classic"/>
              </a:rPr>
              <a:t>Career pathway focused with more self-reflection</a:t>
            </a:r>
          </a:p>
        </p:txBody>
      </p:sp>
      <p:sp>
        <p:nvSpPr>
          <p:cNvPr id="17" name="TextBox 17"/>
          <p:cNvSpPr txBox="1"/>
          <p:nvPr/>
        </p:nvSpPr>
        <p:spPr>
          <a:xfrm>
            <a:off x="12981838" y="4898556"/>
            <a:ext cx="3332711" cy="1099185"/>
          </a:xfrm>
          <a:prstGeom prst="rect">
            <a:avLst/>
          </a:prstGeom>
        </p:spPr>
        <p:txBody>
          <a:bodyPr lIns="0" tIns="0" rIns="0" bIns="0" rtlCol="0" anchor="t">
            <a:spAutoFit/>
          </a:bodyPr>
          <a:lstStyle/>
          <a:p>
            <a:pPr algn="l">
              <a:lnSpc>
                <a:spcPts val="2940"/>
              </a:lnSpc>
            </a:pPr>
            <a:r>
              <a:rPr lang="en-US" sz="2100" b="1" dirty="0">
                <a:solidFill>
                  <a:srgbClr val="0C3B5D"/>
                </a:solidFill>
                <a:latin typeface="Montserrat Classic Bold"/>
                <a:ea typeface="Montserrat Classic Bold"/>
                <a:cs typeface="Montserrat Classic Bold"/>
                <a:sym typeface="Montserrat Classic Bold"/>
              </a:rPr>
              <a:t>Tier 4:  Emerging into Career and Career Management </a:t>
            </a:r>
          </a:p>
        </p:txBody>
      </p:sp>
      <p:sp>
        <p:nvSpPr>
          <p:cNvPr id="18" name="TextBox 18"/>
          <p:cNvSpPr txBox="1"/>
          <p:nvPr/>
        </p:nvSpPr>
        <p:spPr>
          <a:xfrm>
            <a:off x="12845093" y="6231890"/>
            <a:ext cx="3035035" cy="2197735"/>
          </a:xfrm>
          <a:prstGeom prst="rect">
            <a:avLst/>
          </a:prstGeom>
        </p:spPr>
        <p:txBody>
          <a:bodyPr lIns="0" tIns="0" rIns="0" bIns="0" rtlCol="0" anchor="t">
            <a:spAutoFit/>
          </a:bodyPr>
          <a:lstStyle/>
          <a:p>
            <a:pPr marL="345443" lvl="1" indent="-172721" algn="l">
              <a:lnSpc>
                <a:spcPts val="2240"/>
              </a:lnSpc>
              <a:buFont typeface="Arial"/>
              <a:buChar char="•"/>
            </a:pPr>
            <a:r>
              <a:rPr lang="en-US" sz="1600">
                <a:solidFill>
                  <a:srgbClr val="5F7C8B"/>
                </a:solidFill>
                <a:latin typeface="Montserrat Classic"/>
                <a:ea typeface="Montserrat Classic"/>
                <a:cs typeface="Montserrat Classic"/>
                <a:sym typeface="Montserrat Classic"/>
              </a:rPr>
              <a:t>For 22-25 year-old participants building skills through career based credentialing programs in high demand fields </a:t>
            </a:r>
          </a:p>
          <a:p>
            <a:pPr algn="l">
              <a:lnSpc>
                <a:spcPts val="2240"/>
              </a:lnSpc>
            </a:pPr>
            <a:endParaRPr lang="en-US" sz="1600">
              <a:solidFill>
                <a:srgbClr val="5F7C8B"/>
              </a:solidFill>
              <a:latin typeface="Montserrat Classic"/>
              <a:ea typeface="Montserrat Classic"/>
              <a:cs typeface="Montserrat Classic"/>
              <a:sym typeface="Montserrat Classic"/>
            </a:endParaRPr>
          </a:p>
          <a:p>
            <a:pPr marL="345443" lvl="1" indent="-172721" algn="l">
              <a:lnSpc>
                <a:spcPts val="2240"/>
              </a:lnSpc>
              <a:buFont typeface="Arial"/>
              <a:buChar char="•"/>
            </a:pPr>
            <a:r>
              <a:rPr lang="en-US" sz="1600">
                <a:solidFill>
                  <a:srgbClr val="5F7C8B"/>
                </a:solidFill>
                <a:latin typeface="Montserrat Classic"/>
                <a:ea typeface="Montserrat Classic"/>
                <a:cs typeface="Montserrat Classic"/>
                <a:sym typeface="Montserrat Classic"/>
              </a:rPr>
              <a:t> Career Pathway focused on gaining hard skills</a:t>
            </a:r>
          </a:p>
        </p:txBody>
      </p:sp>
      <p:sp>
        <p:nvSpPr>
          <p:cNvPr id="19" name="TextBox 19"/>
          <p:cNvSpPr txBox="1"/>
          <p:nvPr/>
        </p:nvSpPr>
        <p:spPr>
          <a:xfrm>
            <a:off x="13769329" y="2016443"/>
            <a:ext cx="3489971" cy="356234"/>
          </a:xfrm>
          <a:prstGeom prst="rect">
            <a:avLst/>
          </a:prstGeom>
        </p:spPr>
        <p:txBody>
          <a:bodyPr lIns="0" tIns="0" rIns="0" bIns="0" rtlCol="0" anchor="t">
            <a:spAutoFit/>
          </a:bodyPr>
          <a:lstStyle/>
          <a:p>
            <a:pPr algn="r">
              <a:lnSpc>
                <a:spcPts val="2940"/>
              </a:lnSpc>
            </a:pPr>
            <a:r>
              <a:rPr lang="en-US" sz="2100" b="1">
                <a:solidFill>
                  <a:srgbClr val="101010"/>
                </a:solidFill>
                <a:latin typeface="Montserrat Classic Bold"/>
                <a:ea typeface="Montserrat Classic Bold"/>
                <a:cs typeface="Montserrat Classic Bold"/>
                <a:sym typeface="Montserrat Classic Bold"/>
              </a:rPr>
              <a:t>Served Population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88995" y="2327910"/>
            <a:ext cx="6448950" cy="567690"/>
          </a:xfrm>
          <a:prstGeom prst="rect">
            <a:avLst/>
          </a:prstGeom>
        </p:spPr>
        <p:txBody>
          <a:bodyPr lIns="0" tIns="0" rIns="0" bIns="0" rtlCol="0" anchor="t">
            <a:spAutoFit/>
          </a:bodyPr>
          <a:lstStyle/>
          <a:p>
            <a:pPr algn="l">
              <a:lnSpc>
                <a:spcPts val="4229"/>
              </a:lnSpc>
            </a:pPr>
            <a:r>
              <a:rPr lang="en-US" sz="4499" b="1">
                <a:solidFill>
                  <a:srgbClr val="0C3B5D"/>
                </a:solidFill>
                <a:latin typeface="Montserrat Heavy"/>
                <a:ea typeface="Montserrat Heavy"/>
                <a:cs typeface="Montserrat Heavy"/>
                <a:sym typeface="Montserrat Heavy"/>
              </a:rPr>
              <a:t>Population Served</a:t>
            </a:r>
          </a:p>
        </p:txBody>
      </p:sp>
      <p:sp>
        <p:nvSpPr>
          <p:cNvPr id="3" name="TextBox 3"/>
          <p:cNvSpPr txBox="1"/>
          <p:nvPr/>
        </p:nvSpPr>
        <p:spPr>
          <a:xfrm>
            <a:off x="1028700" y="4310062"/>
            <a:ext cx="2716093" cy="356235"/>
          </a:xfrm>
          <a:prstGeom prst="rect">
            <a:avLst/>
          </a:prstGeom>
        </p:spPr>
        <p:txBody>
          <a:bodyPr lIns="0" tIns="0" rIns="0" bIns="0" rtlCol="0" anchor="t">
            <a:spAutoFit/>
          </a:bodyPr>
          <a:lstStyle/>
          <a:p>
            <a:pPr algn="l">
              <a:lnSpc>
                <a:spcPts val="2940"/>
              </a:lnSpc>
            </a:pPr>
            <a:r>
              <a:rPr lang="en-US" sz="2100" b="1">
                <a:solidFill>
                  <a:srgbClr val="0C3B5D"/>
                </a:solidFill>
                <a:latin typeface="Montserrat Classic Bold"/>
                <a:ea typeface="Montserrat Classic Bold"/>
                <a:cs typeface="Montserrat Classic Bold"/>
                <a:sym typeface="Montserrat Classic Bold"/>
              </a:rPr>
              <a:t>#1: Age</a:t>
            </a:r>
          </a:p>
        </p:txBody>
      </p:sp>
      <p:sp>
        <p:nvSpPr>
          <p:cNvPr id="4" name="TextBox 4"/>
          <p:cNvSpPr txBox="1"/>
          <p:nvPr/>
        </p:nvSpPr>
        <p:spPr>
          <a:xfrm>
            <a:off x="13769329" y="2016443"/>
            <a:ext cx="3489971" cy="356234"/>
          </a:xfrm>
          <a:prstGeom prst="rect">
            <a:avLst/>
          </a:prstGeom>
        </p:spPr>
        <p:txBody>
          <a:bodyPr lIns="0" tIns="0" rIns="0" bIns="0" rtlCol="0" anchor="t">
            <a:spAutoFit/>
          </a:bodyPr>
          <a:lstStyle/>
          <a:p>
            <a:pPr algn="r">
              <a:lnSpc>
                <a:spcPts val="2940"/>
              </a:lnSpc>
            </a:pPr>
            <a:r>
              <a:rPr lang="en-US" sz="2100" b="1">
                <a:solidFill>
                  <a:srgbClr val="101010"/>
                </a:solidFill>
                <a:latin typeface="Montserrat Classic Bold"/>
                <a:ea typeface="Montserrat Classic Bold"/>
                <a:cs typeface="Montserrat Classic Bold"/>
                <a:sym typeface="Montserrat Classic Bold"/>
              </a:rPr>
              <a:t>Served Population</a:t>
            </a:r>
          </a:p>
        </p:txBody>
      </p:sp>
      <p:grpSp>
        <p:nvGrpSpPr>
          <p:cNvPr id="5" name="Group 5"/>
          <p:cNvGrpSpPr/>
          <p:nvPr/>
        </p:nvGrpSpPr>
        <p:grpSpPr>
          <a:xfrm>
            <a:off x="14500955" y="2413635"/>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7" name="TextBox 7"/>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028700" y="1574847"/>
            <a:ext cx="1856645" cy="68071"/>
            <a:chOff x="0" y="0"/>
            <a:chExt cx="488993" cy="17928"/>
          </a:xfrm>
        </p:grpSpPr>
        <p:sp>
          <p:nvSpPr>
            <p:cNvPr id="9" name="Freeform 9"/>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txBody>
            <a:bodyPr/>
            <a:lstStyle/>
            <a:p>
              <a:endParaRPr lang="en-US"/>
            </a:p>
          </p:txBody>
        </p:sp>
        <p:sp>
          <p:nvSpPr>
            <p:cNvPr id="10" name="TextBox 10"/>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709758" y="540860"/>
            <a:ext cx="2758345" cy="975680"/>
          </a:xfrm>
          <a:custGeom>
            <a:avLst/>
            <a:gdLst/>
            <a:ahLst/>
            <a:cxnLst/>
            <a:rect l="l" t="t" r="r" b="b"/>
            <a:pathLst>
              <a:path w="2758345" h="975680">
                <a:moveTo>
                  <a:pt x="0" y="0"/>
                </a:moveTo>
                <a:lnTo>
                  <a:pt x="2758345" y="0"/>
                </a:lnTo>
                <a:lnTo>
                  <a:pt x="2758345" y="975680"/>
                </a:lnTo>
                <a:lnTo>
                  <a:pt x="0" y="975680"/>
                </a:lnTo>
                <a:lnTo>
                  <a:pt x="0" y="0"/>
                </a:lnTo>
                <a:close/>
              </a:path>
            </a:pathLst>
          </a:custGeom>
          <a:blipFill>
            <a:blip r:embed="rId2"/>
            <a:stretch>
              <a:fillRect r="-14926"/>
            </a:stretch>
          </a:blipFill>
        </p:spPr>
        <p:txBody>
          <a:bodyPr/>
          <a:lstStyle/>
          <a:p>
            <a:endParaRPr lang="en-US"/>
          </a:p>
        </p:txBody>
      </p:sp>
      <p:sp>
        <p:nvSpPr>
          <p:cNvPr id="12" name="TextBox 12"/>
          <p:cNvSpPr txBox="1"/>
          <p:nvPr/>
        </p:nvSpPr>
        <p:spPr>
          <a:xfrm>
            <a:off x="1088995" y="3028950"/>
            <a:ext cx="6448950" cy="375286"/>
          </a:xfrm>
          <a:prstGeom prst="rect">
            <a:avLst/>
          </a:prstGeom>
        </p:spPr>
        <p:txBody>
          <a:bodyPr lIns="0" tIns="0" rIns="0" bIns="0" rtlCol="0" anchor="t">
            <a:spAutoFit/>
          </a:bodyPr>
          <a:lstStyle/>
          <a:p>
            <a:pPr algn="l">
              <a:lnSpc>
                <a:spcPts val="2820"/>
              </a:lnSpc>
            </a:pPr>
            <a:r>
              <a:rPr lang="en-US" sz="3000" b="1">
                <a:solidFill>
                  <a:srgbClr val="FDB525"/>
                </a:solidFill>
                <a:latin typeface="Montserrat Heavy"/>
                <a:ea typeface="Montserrat Heavy"/>
                <a:cs typeface="Montserrat Heavy"/>
                <a:sym typeface="Montserrat Heavy"/>
              </a:rPr>
              <a:t>Eligibility Criteria </a:t>
            </a:r>
          </a:p>
        </p:txBody>
      </p:sp>
      <p:sp>
        <p:nvSpPr>
          <p:cNvPr id="13" name="TextBox 13"/>
          <p:cNvSpPr txBox="1"/>
          <p:nvPr/>
        </p:nvSpPr>
        <p:spPr>
          <a:xfrm>
            <a:off x="869229" y="4900461"/>
            <a:ext cx="3035035" cy="1249680"/>
          </a:xfrm>
          <a:prstGeom prst="rect">
            <a:avLst/>
          </a:prstGeom>
        </p:spPr>
        <p:txBody>
          <a:bodyPr lIns="0" tIns="0" rIns="0" bIns="0" rtlCol="0" anchor="t">
            <a:spAutoFit/>
          </a:bodyPr>
          <a:lstStyle/>
          <a:p>
            <a:pPr marL="388622" lvl="1" indent="-194311" algn="l">
              <a:lnSpc>
                <a:spcPts val="2520"/>
              </a:lnSpc>
              <a:buFont typeface="Arial"/>
              <a:buChar char="•"/>
            </a:pPr>
            <a:r>
              <a:rPr lang="en-US" sz="1600" dirty="0">
                <a:solidFill>
                  <a:srgbClr val="5F7C8B"/>
                </a:solidFill>
                <a:latin typeface="Montserrat Classic"/>
                <a:ea typeface="Montserrat Classic"/>
                <a:cs typeface="Montserrat Classic"/>
                <a:sym typeface="Montserrat Classic"/>
              </a:rPr>
              <a:t>Participants must be between the ages of 14 and 25 years old</a:t>
            </a:r>
          </a:p>
          <a:p>
            <a:pPr algn="l">
              <a:lnSpc>
                <a:spcPts val="2520"/>
              </a:lnSpc>
            </a:pPr>
            <a:endParaRPr lang="en-US" sz="1600" dirty="0">
              <a:solidFill>
                <a:srgbClr val="5F7C8B"/>
              </a:solidFill>
              <a:latin typeface="Montserrat Classic"/>
              <a:ea typeface="Montserrat Classic"/>
              <a:cs typeface="Montserrat Classic"/>
              <a:sym typeface="Montserrat Classic"/>
            </a:endParaRPr>
          </a:p>
        </p:txBody>
      </p:sp>
      <p:sp>
        <p:nvSpPr>
          <p:cNvPr id="14" name="TextBox 14"/>
          <p:cNvSpPr txBox="1"/>
          <p:nvPr/>
        </p:nvSpPr>
        <p:spPr>
          <a:xfrm>
            <a:off x="4565544" y="4310063"/>
            <a:ext cx="2716093" cy="356235"/>
          </a:xfrm>
          <a:prstGeom prst="rect">
            <a:avLst/>
          </a:prstGeom>
        </p:spPr>
        <p:txBody>
          <a:bodyPr lIns="0" tIns="0" rIns="0" bIns="0" rtlCol="0" anchor="t">
            <a:spAutoFit/>
          </a:bodyPr>
          <a:lstStyle/>
          <a:p>
            <a:pPr algn="l">
              <a:lnSpc>
                <a:spcPts val="2940"/>
              </a:lnSpc>
            </a:pPr>
            <a:r>
              <a:rPr lang="en-US" sz="2100" b="1">
                <a:solidFill>
                  <a:srgbClr val="0C3B5D"/>
                </a:solidFill>
                <a:latin typeface="Montserrat Classic Bold"/>
                <a:ea typeface="Montserrat Classic Bold"/>
                <a:cs typeface="Montserrat Classic Bold"/>
                <a:sym typeface="Montserrat Classic Bold"/>
              </a:rPr>
              <a:t>#2: Income</a:t>
            </a:r>
          </a:p>
        </p:txBody>
      </p:sp>
      <p:sp>
        <p:nvSpPr>
          <p:cNvPr id="15" name="TextBox 15"/>
          <p:cNvSpPr txBox="1"/>
          <p:nvPr/>
        </p:nvSpPr>
        <p:spPr>
          <a:xfrm>
            <a:off x="8413722" y="4310063"/>
            <a:ext cx="2716093" cy="356235"/>
          </a:xfrm>
          <a:prstGeom prst="rect">
            <a:avLst/>
          </a:prstGeom>
        </p:spPr>
        <p:txBody>
          <a:bodyPr lIns="0" tIns="0" rIns="0" bIns="0" rtlCol="0" anchor="t">
            <a:spAutoFit/>
          </a:bodyPr>
          <a:lstStyle/>
          <a:p>
            <a:pPr algn="l">
              <a:lnSpc>
                <a:spcPts val="2940"/>
              </a:lnSpc>
            </a:pPr>
            <a:r>
              <a:rPr lang="en-US" sz="2100" b="1">
                <a:solidFill>
                  <a:srgbClr val="0C3B5D"/>
                </a:solidFill>
                <a:latin typeface="Montserrat Classic Bold"/>
                <a:ea typeface="Montserrat Classic Bold"/>
                <a:cs typeface="Montserrat Classic Bold"/>
                <a:sym typeface="Montserrat Classic Bold"/>
              </a:rPr>
              <a:t>#3: Residency </a:t>
            </a:r>
          </a:p>
        </p:txBody>
      </p:sp>
      <p:sp>
        <p:nvSpPr>
          <p:cNvPr id="16" name="TextBox 16"/>
          <p:cNvSpPr txBox="1"/>
          <p:nvPr/>
        </p:nvSpPr>
        <p:spPr>
          <a:xfrm>
            <a:off x="8121584" y="4900461"/>
            <a:ext cx="3877245" cy="4448077"/>
          </a:xfrm>
          <a:prstGeom prst="rect">
            <a:avLst/>
          </a:prstGeom>
        </p:spPr>
        <p:txBody>
          <a:bodyPr lIns="0" tIns="0" rIns="0" bIns="0" rtlCol="0" anchor="t">
            <a:spAutoFit/>
          </a:bodyPr>
          <a:lstStyle/>
          <a:p>
            <a:pPr marL="388622" lvl="1" indent="-194311" algn="l">
              <a:lnSpc>
                <a:spcPts val="2520"/>
              </a:lnSpc>
              <a:buFont typeface="Arial"/>
              <a:buChar char="•"/>
            </a:pPr>
            <a:r>
              <a:rPr lang="en-US" sz="1600" dirty="0">
                <a:solidFill>
                  <a:srgbClr val="5F7C8B"/>
                </a:solidFill>
                <a:latin typeface="Montserrat Classic"/>
                <a:ea typeface="Montserrat Classic"/>
                <a:cs typeface="Montserrat Classic"/>
                <a:sym typeface="Montserrat Classic"/>
              </a:rPr>
              <a:t>Participants must reside within the Metro North region</a:t>
            </a:r>
          </a:p>
          <a:p>
            <a:pPr algn="l">
              <a:lnSpc>
                <a:spcPts val="2520"/>
              </a:lnSpc>
            </a:pPr>
            <a:endParaRPr lang="en-US" sz="1600" dirty="0">
              <a:solidFill>
                <a:srgbClr val="5F7C8B"/>
              </a:solidFill>
              <a:latin typeface="Montserrat Classic"/>
              <a:ea typeface="Montserrat Classic"/>
              <a:cs typeface="Montserrat Classic"/>
              <a:sym typeface="Montserrat Classic"/>
            </a:endParaRPr>
          </a:p>
          <a:p>
            <a:pPr marL="388622" lvl="1" indent="-194311" algn="l">
              <a:lnSpc>
                <a:spcPts val="2520"/>
              </a:lnSpc>
              <a:buFont typeface="Arial"/>
              <a:buChar char="•"/>
            </a:pPr>
            <a:r>
              <a:rPr lang="en-US" sz="1600" dirty="0">
                <a:solidFill>
                  <a:srgbClr val="5F7C8B"/>
                </a:solidFill>
                <a:latin typeface="Montserrat Classic"/>
                <a:ea typeface="Montserrat Classic"/>
                <a:cs typeface="Montserrat Classic"/>
                <a:sym typeface="Montserrat Classic"/>
              </a:rPr>
              <a:t>The Metro North region consists of the following twenty cities and towns north of Boston: Arlington, Belmont, Burlington, </a:t>
            </a:r>
            <a:r>
              <a:rPr lang="en-US" sz="1600" b="1" dirty="0">
                <a:solidFill>
                  <a:srgbClr val="5F7C8B"/>
                </a:solidFill>
                <a:latin typeface="Montserrat Classic Bold"/>
                <a:ea typeface="Montserrat Classic Bold"/>
                <a:cs typeface="Montserrat Classic Bold"/>
                <a:sym typeface="Montserrat Classic Bold"/>
              </a:rPr>
              <a:t>Cambridge</a:t>
            </a:r>
            <a:r>
              <a:rPr lang="en-US" sz="1600" dirty="0">
                <a:solidFill>
                  <a:srgbClr val="5F7C8B"/>
                </a:solidFill>
                <a:latin typeface="Montserrat Classic"/>
                <a:ea typeface="Montserrat Classic"/>
                <a:cs typeface="Montserrat Classic"/>
                <a:sym typeface="Montserrat Classic"/>
              </a:rPr>
              <a:t>, </a:t>
            </a:r>
            <a:r>
              <a:rPr lang="en-US" sz="1600" b="1" dirty="0">
                <a:solidFill>
                  <a:srgbClr val="5F7C8B"/>
                </a:solidFill>
                <a:latin typeface="Montserrat Classic Bold"/>
                <a:ea typeface="Montserrat Classic Bold"/>
                <a:cs typeface="Montserrat Classic Bold"/>
                <a:sym typeface="Montserrat Classic Bold"/>
              </a:rPr>
              <a:t>Chelsea</a:t>
            </a:r>
            <a:r>
              <a:rPr lang="en-US" sz="1600" dirty="0">
                <a:solidFill>
                  <a:srgbClr val="5F7C8B"/>
                </a:solidFill>
                <a:latin typeface="Montserrat Classic"/>
                <a:ea typeface="Montserrat Classic"/>
                <a:cs typeface="Montserrat Classic"/>
                <a:sym typeface="Montserrat Classic"/>
              </a:rPr>
              <a:t>, </a:t>
            </a:r>
            <a:r>
              <a:rPr lang="en-US" sz="1600" b="1" dirty="0">
                <a:solidFill>
                  <a:srgbClr val="5F7C8B"/>
                </a:solidFill>
                <a:latin typeface="Montserrat Classic Bold"/>
                <a:ea typeface="Montserrat Classic Bold"/>
                <a:cs typeface="Montserrat Classic Bold"/>
                <a:sym typeface="Montserrat Classic Bold"/>
              </a:rPr>
              <a:t>Everett</a:t>
            </a:r>
            <a:r>
              <a:rPr lang="en-US" sz="1600" dirty="0">
                <a:solidFill>
                  <a:srgbClr val="5F7C8B"/>
                </a:solidFill>
                <a:latin typeface="Montserrat Classic"/>
                <a:ea typeface="Montserrat Classic"/>
                <a:cs typeface="Montserrat Classic"/>
                <a:sym typeface="Montserrat Classic"/>
              </a:rPr>
              <a:t>, </a:t>
            </a:r>
            <a:r>
              <a:rPr lang="en-US" sz="1600" b="1" dirty="0">
                <a:solidFill>
                  <a:srgbClr val="5F7C8B"/>
                </a:solidFill>
                <a:latin typeface="Montserrat Classic Bold"/>
                <a:ea typeface="Montserrat Classic Bold"/>
                <a:cs typeface="Montserrat Classic Bold"/>
                <a:sym typeface="Montserrat Classic Bold"/>
              </a:rPr>
              <a:t>Malden</a:t>
            </a:r>
            <a:r>
              <a:rPr lang="en-US" sz="1600" dirty="0">
                <a:solidFill>
                  <a:srgbClr val="5F7C8B"/>
                </a:solidFill>
                <a:latin typeface="Montserrat Classic"/>
                <a:ea typeface="Montserrat Classic"/>
                <a:cs typeface="Montserrat Classic"/>
                <a:sym typeface="Montserrat Classic"/>
              </a:rPr>
              <a:t>, </a:t>
            </a:r>
            <a:r>
              <a:rPr lang="en-US" sz="1600" b="1" dirty="0">
                <a:solidFill>
                  <a:srgbClr val="5F7C8B"/>
                </a:solidFill>
                <a:latin typeface="Montserrat Classic Bold"/>
                <a:ea typeface="Montserrat Classic Bold"/>
                <a:cs typeface="Montserrat Classic Bold"/>
                <a:sym typeface="Montserrat Classic Bold"/>
              </a:rPr>
              <a:t>Medford</a:t>
            </a:r>
            <a:r>
              <a:rPr lang="en-US" sz="1600" dirty="0">
                <a:solidFill>
                  <a:srgbClr val="5F7C8B"/>
                </a:solidFill>
                <a:latin typeface="Montserrat Classic"/>
                <a:ea typeface="Montserrat Classic"/>
                <a:cs typeface="Montserrat Classic"/>
                <a:sym typeface="Montserrat Classic"/>
              </a:rPr>
              <a:t>, Melrose, North Reading, Reading, </a:t>
            </a:r>
            <a:r>
              <a:rPr lang="en-US" sz="1600" b="1" dirty="0">
                <a:solidFill>
                  <a:srgbClr val="5F7C8B"/>
                </a:solidFill>
                <a:latin typeface="Montserrat Classic Bold"/>
                <a:ea typeface="Montserrat Classic Bold"/>
                <a:cs typeface="Montserrat Classic Bold"/>
                <a:sym typeface="Montserrat Classic Bold"/>
              </a:rPr>
              <a:t>Revere</a:t>
            </a:r>
            <a:r>
              <a:rPr lang="en-US" sz="1600" dirty="0">
                <a:solidFill>
                  <a:srgbClr val="5F7C8B"/>
                </a:solidFill>
                <a:latin typeface="Montserrat Classic"/>
                <a:ea typeface="Montserrat Classic"/>
                <a:cs typeface="Montserrat Classic"/>
                <a:sym typeface="Montserrat Classic"/>
              </a:rPr>
              <a:t>, </a:t>
            </a:r>
            <a:r>
              <a:rPr lang="en-US" sz="1600" b="1" dirty="0">
                <a:solidFill>
                  <a:srgbClr val="5F7C8B"/>
                </a:solidFill>
                <a:latin typeface="Montserrat Classic Bold"/>
                <a:ea typeface="Montserrat Classic Bold"/>
                <a:cs typeface="Montserrat Classic Bold"/>
                <a:sym typeface="Montserrat Classic Bold"/>
              </a:rPr>
              <a:t>Somerville</a:t>
            </a:r>
            <a:r>
              <a:rPr lang="en-US" sz="1600" dirty="0">
                <a:solidFill>
                  <a:srgbClr val="5F7C8B"/>
                </a:solidFill>
                <a:latin typeface="Montserrat Classic"/>
                <a:ea typeface="Montserrat Classic"/>
                <a:cs typeface="Montserrat Classic"/>
                <a:sym typeface="Montserrat Classic"/>
              </a:rPr>
              <a:t>, Stoneham, Wakefield, Watertown, Wilmington, Winchester, Winthrop, and Woburn.</a:t>
            </a:r>
          </a:p>
          <a:p>
            <a:pPr algn="l">
              <a:lnSpc>
                <a:spcPts val="2520"/>
              </a:lnSpc>
            </a:pPr>
            <a:endParaRPr lang="en-US" sz="1600" dirty="0">
              <a:solidFill>
                <a:srgbClr val="5F7C8B"/>
              </a:solidFill>
              <a:latin typeface="Montserrat Classic"/>
              <a:ea typeface="Montserrat Classic"/>
              <a:cs typeface="Montserrat Classic"/>
              <a:sym typeface="Montserrat Classic"/>
            </a:endParaRPr>
          </a:p>
        </p:txBody>
      </p:sp>
      <p:sp>
        <p:nvSpPr>
          <p:cNvPr id="17" name="TextBox 17"/>
          <p:cNvSpPr txBox="1"/>
          <p:nvPr/>
        </p:nvSpPr>
        <p:spPr>
          <a:xfrm>
            <a:off x="12834599" y="4310062"/>
            <a:ext cx="3332711" cy="356235"/>
          </a:xfrm>
          <a:prstGeom prst="rect">
            <a:avLst/>
          </a:prstGeom>
        </p:spPr>
        <p:txBody>
          <a:bodyPr lIns="0" tIns="0" rIns="0" bIns="0" rtlCol="0" anchor="t">
            <a:spAutoFit/>
          </a:bodyPr>
          <a:lstStyle/>
          <a:p>
            <a:pPr algn="l">
              <a:lnSpc>
                <a:spcPts val="2940"/>
              </a:lnSpc>
            </a:pPr>
            <a:r>
              <a:rPr lang="en-US" sz="2100" b="1" dirty="0">
                <a:solidFill>
                  <a:srgbClr val="0C3B5D"/>
                </a:solidFill>
                <a:latin typeface="Montserrat Classic Bold"/>
                <a:ea typeface="Montserrat Classic Bold"/>
                <a:cs typeface="Montserrat Classic Bold"/>
                <a:sym typeface="Montserrat Classic Bold"/>
              </a:rPr>
              <a:t>#4: Risk Factors</a:t>
            </a:r>
          </a:p>
        </p:txBody>
      </p:sp>
      <p:sp>
        <p:nvSpPr>
          <p:cNvPr id="18" name="TextBox 18"/>
          <p:cNvSpPr txBox="1"/>
          <p:nvPr/>
        </p:nvSpPr>
        <p:spPr>
          <a:xfrm>
            <a:off x="12396078" y="4725817"/>
            <a:ext cx="5608695" cy="5089278"/>
          </a:xfrm>
          <a:prstGeom prst="rect">
            <a:avLst/>
          </a:prstGeom>
        </p:spPr>
        <p:txBody>
          <a:bodyPr lIns="0" tIns="0" rIns="0" bIns="0" rtlCol="0" anchor="t">
            <a:spAutoFit/>
          </a:bodyPr>
          <a:lstStyle/>
          <a:p>
            <a:pPr marL="194311" lvl="1" algn="l">
              <a:lnSpc>
                <a:spcPts val="2520"/>
              </a:lnSpc>
            </a:pPr>
            <a:r>
              <a:rPr lang="en-US" sz="1400" b="1" dirty="0">
                <a:solidFill>
                  <a:srgbClr val="5F7C8B"/>
                </a:solidFill>
                <a:latin typeface="Montserrat Classic"/>
                <a:ea typeface="Montserrat Classic"/>
                <a:cs typeface="Montserrat Classic"/>
                <a:sym typeface="Montserrat Classic"/>
              </a:rPr>
              <a:t>Program eligibility is based on Age, Income, and Metro North Residency. Risk Factors are NOT required for eligibility but should complete a self-attestation at the time of enrollment. </a:t>
            </a:r>
          </a:p>
          <a:p>
            <a:pPr marL="388622" lvl="1" indent="-194311" algn="l">
              <a:lnSpc>
                <a:spcPts val="2520"/>
              </a:lnSpc>
              <a:buFont typeface="Arial"/>
              <a:buChar char="•"/>
            </a:pPr>
            <a:r>
              <a:rPr lang="en-US" sz="1600" dirty="0">
                <a:solidFill>
                  <a:srgbClr val="5F7C8B"/>
                </a:solidFill>
                <a:latin typeface="Montserrat Classic"/>
                <a:ea typeface="Montserrat Classic"/>
                <a:cs typeface="Montserrat Classic"/>
                <a:sym typeface="Montserrat Classic"/>
              </a:rPr>
              <a:t>Member of the LGBTQ+ community </a:t>
            </a:r>
          </a:p>
          <a:p>
            <a:pPr marL="388622" lvl="1" indent="-194311" algn="l">
              <a:lnSpc>
                <a:spcPts val="2520"/>
              </a:lnSpc>
              <a:buFont typeface="Arial"/>
              <a:buChar char="•"/>
            </a:pPr>
            <a:r>
              <a:rPr lang="en-US" sz="1600" dirty="0">
                <a:solidFill>
                  <a:srgbClr val="5F7C8B"/>
                </a:solidFill>
                <a:latin typeface="Montserrat Classic"/>
                <a:ea typeface="Montserrat Classic"/>
                <a:cs typeface="Montserrat Classic"/>
                <a:sym typeface="Montserrat Classic"/>
              </a:rPr>
              <a:t>Person of Color </a:t>
            </a:r>
          </a:p>
          <a:p>
            <a:pPr marL="388622" lvl="1" indent="-194311" algn="l">
              <a:lnSpc>
                <a:spcPts val="2520"/>
              </a:lnSpc>
              <a:buFont typeface="Arial"/>
              <a:buChar char="•"/>
            </a:pPr>
            <a:r>
              <a:rPr lang="en-US" sz="1600" dirty="0">
                <a:solidFill>
                  <a:srgbClr val="5F7C8B"/>
                </a:solidFill>
                <a:latin typeface="Montserrat Classic"/>
                <a:ea typeface="Montserrat Classic"/>
                <a:cs typeface="Montserrat Classic"/>
                <a:sym typeface="Montserrat Classic"/>
              </a:rPr>
              <a:t>From single income household </a:t>
            </a:r>
          </a:p>
          <a:p>
            <a:pPr marL="388622" lvl="1" indent="-194311" algn="l">
              <a:lnSpc>
                <a:spcPts val="2520"/>
              </a:lnSpc>
              <a:buFont typeface="Arial"/>
              <a:buChar char="•"/>
            </a:pPr>
            <a:r>
              <a:rPr lang="en-US" sz="1600" dirty="0">
                <a:solidFill>
                  <a:srgbClr val="5F7C8B"/>
                </a:solidFill>
                <a:latin typeface="Montserrat Classic"/>
                <a:ea typeface="Montserrat Classic"/>
                <a:cs typeface="Montserrat Classic"/>
                <a:sym typeface="Montserrat Classic"/>
              </a:rPr>
              <a:t>Experiencing housing insecurity </a:t>
            </a:r>
          </a:p>
          <a:p>
            <a:pPr marL="388622" lvl="1" indent="-194311" algn="l">
              <a:lnSpc>
                <a:spcPts val="2520"/>
              </a:lnSpc>
              <a:buFont typeface="Arial"/>
              <a:buChar char="•"/>
            </a:pPr>
            <a:r>
              <a:rPr lang="en-US" sz="1600" dirty="0">
                <a:solidFill>
                  <a:srgbClr val="5F7C8B"/>
                </a:solidFill>
                <a:latin typeface="Montserrat Classic"/>
                <a:ea typeface="Montserrat Classic"/>
                <a:cs typeface="Montserrat Classic"/>
                <a:sym typeface="Montserrat Classic"/>
              </a:rPr>
              <a:t>Identifying as having a disability </a:t>
            </a:r>
          </a:p>
          <a:p>
            <a:pPr marL="388622" lvl="1" indent="-194311" algn="l">
              <a:lnSpc>
                <a:spcPts val="2520"/>
              </a:lnSpc>
              <a:buFont typeface="Arial"/>
              <a:buChar char="•"/>
            </a:pPr>
            <a:r>
              <a:rPr lang="en-US" sz="1600" dirty="0">
                <a:solidFill>
                  <a:srgbClr val="5F7C8B"/>
                </a:solidFill>
                <a:latin typeface="Montserrat Classic"/>
                <a:ea typeface="Montserrat Classic"/>
                <a:cs typeface="Montserrat Classic"/>
                <a:sym typeface="Montserrat Classic"/>
              </a:rPr>
              <a:t>Other youth determined eligible by Commonwealth Corporation, including: </a:t>
            </a:r>
            <a:r>
              <a:rPr lang="en-US" sz="1600" b="1" dirty="0">
                <a:solidFill>
                  <a:srgbClr val="5F7C8B"/>
                </a:solidFill>
                <a:latin typeface="Montserrat Classic Bold"/>
                <a:ea typeface="Montserrat Classic Bold"/>
                <a:cs typeface="Montserrat Classic Bold"/>
                <a:sym typeface="Montserrat Classic Bold"/>
              </a:rPr>
              <a:t>involved with the justice system (e.g. DYS-committed; on juvenile probation; gang-involved; CRS; or juvenile arrest); actively in foster care or having aged out of foster care; a school stop-out; a child of a single parent; having limited fluency in English; and being a teen parent. </a:t>
            </a:r>
          </a:p>
        </p:txBody>
      </p:sp>
      <p:sp>
        <p:nvSpPr>
          <p:cNvPr id="19" name="TextBox 19"/>
          <p:cNvSpPr txBox="1"/>
          <p:nvPr/>
        </p:nvSpPr>
        <p:spPr>
          <a:xfrm>
            <a:off x="4406073" y="4900461"/>
            <a:ext cx="3035035" cy="5089278"/>
          </a:xfrm>
          <a:prstGeom prst="rect">
            <a:avLst/>
          </a:prstGeom>
        </p:spPr>
        <p:txBody>
          <a:bodyPr lIns="0" tIns="0" rIns="0" bIns="0" rtlCol="0" anchor="t">
            <a:spAutoFit/>
          </a:bodyPr>
          <a:lstStyle/>
          <a:p>
            <a:pPr marL="388622" lvl="1" indent="-194311" algn="l">
              <a:lnSpc>
                <a:spcPts val="2520"/>
              </a:lnSpc>
              <a:buFont typeface="Arial"/>
              <a:buChar char="•"/>
            </a:pPr>
            <a:r>
              <a:rPr lang="en-US" sz="1600" dirty="0">
                <a:solidFill>
                  <a:srgbClr val="5F7C8B"/>
                </a:solidFill>
                <a:latin typeface="Montserrat Classic"/>
                <a:ea typeface="Montserrat Classic"/>
                <a:cs typeface="Montserrat Classic"/>
                <a:sym typeface="Montserrat Classic"/>
              </a:rPr>
              <a:t>Participants should have a family income that does not exceed the annual equivalent of 200% of the Federal poverty guidelines.</a:t>
            </a:r>
          </a:p>
          <a:p>
            <a:pPr algn="l">
              <a:lnSpc>
                <a:spcPts val="2520"/>
              </a:lnSpc>
            </a:pPr>
            <a:endParaRPr lang="en-US" sz="1600" dirty="0">
              <a:solidFill>
                <a:srgbClr val="5F7C8B"/>
              </a:solidFill>
              <a:latin typeface="Montserrat Classic"/>
              <a:ea typeface="Montserrat Classic"/>
              <a:cs typeface="Montserrat Classic"/>
              <a:sym typeface="Montserrat Classic"/>
            </a:endParaRPr>
          </a:p>
          <a:p>
            <a:pPr marL="388622" lvl="1" indent="-194311" algn="l">
              <a:lnSpc>
                <a:spcPts val="2520"/>
              </a:lnSpc>
              <a:buFont typeface="Arial"/>
              <a:buChar char="•"/>
            </a:pPr>
            <a:r>
              <a:rPr lang="en-US" sz="1600" dirty="0">
                <a:solidFill>
                  <a:srgbClr val="5F7C8B"/>
                </a:solidFill>
                <a:latin typeface="Montserrat Classic"/>
                <a:ea typeface="Montserrat Classic"/>
                <a:cs typeface="Montserrat Classic"/>
                <a:sym typeface="Montserrat Classic"/>
              </a:rPr>
              <a:t>Income documentation is not required for youth who are documented as housing insecure, in foster care, or for youth with disabilities or special needs.</a:t>
            </a:r>
          </a:p>
          <a:p>
            <a:pPr algn="l">
              <a:lnSpc>
                <a:spcPts val="2520"/>
              </a:lnSpc>
            </a:pPr>
            <a:endParaRPr lang="en-US" sz="1600" dirty="0">
              <a:solidFill>
                <a:srgbClr val="5F7C8B"/>
              </a:solidFill>
              <a:latin typeface="Montserrat Classic"/>
              <a:ea typeface="Montserrat Classic"/>
              <a:cs typeface="Montserrat Classic"/>
              <a:sym typeface="Montserrat Classic"/>
            </a:endParaRPr>
          </a:p>
          <a:p>
            <a:pPr algn="l">
              <a:lnSpc>
                <a:spcPts val="2520"/>
              </a:lnSpc>
            </a:pPr>
            <a:endParaRPr lang="en-US" sz="1600" dirty="0">
              <a:solidFill>
                <a:srgbClr val="5F7C8B"/>
              </a:solidFill>
              <a:latin typeface="Montserrat Classic"/>
              <a:ea typeface="Montserrat Classic"/>
              <a:cs typeface="Montserrat Classic"/>
              <a:sym typeface="Montserrat Class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574847"/>
            <a:ext cx="1856645" cy="68071"/>
            <a:chOff x="0" y="0"/>
            <a:chExt cx="488993" cy="17928"/>
          </a:xfrm>
        </p:grpSpPr>
        <p:sp>
          <p:nvSpPr>
            <p:cNvPr id="3" name="Freeform 3"/>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txBody>
            <a:bodyPr/>
            <a:lstStyle/>
            <a:p>
              <a:endParaRPr lang="en-US"/>
            </a:p>
          </p:txBody>
        </p:sp>
        <p:sp>
          <p:nvSpPr>
            <p:cNvPr id="4" name="TextBox 4"/>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2413635"/>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7" name="TextBox 7"/>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709758" y="540860"/>
            <a:ext cx="2758345" cy="975680"/>
          </a:xfrm>
          <a:custGeom>
            <a:avLst/>
            <a:gdLst/>
            <a:ahLst/>
            <a:cxnLst/>
            <a:rect l="l" t="t" r="r" b="b"/>
            <a:pathLst>
              <a:path w="2758345" h="975680">
                <a:moveTo>
                  <a:pt x="0" y="0"/>
                </a:moveTo>
                <a:lnTo>
                  <a:pt x="2758345" y="0"/>
                </a:lnTo>
                <a:lnTo>
                  <a:pt x="2758345" y="975680"/>
                </a:lnTo>
                <a:lnTo>
                  <a:pt x="0" y="975680"/>
                </a:lnTo>
                <a:lnTo>
                  <a:pt x="0" y="0"/>
                </a:lnTo>
                <a:close/>
              </a:path>
            </a:pathLst>
          </a:custGeom>
          <a:blipFill>
            <a:blip r:embed="rId2"/>
            <a:stretch>
              <a:fillRect r="-14926"/>
            </a:stretch>
          </a:blipFill>
        </p:spPr>
        <p:txBody>
          <a:bodyPr/>
          <a:lstStyle/>
          <a:p>
            <a:endParaRPr lang="en-US"/>
          </a:p>
        </p:txBody>
      </p:sp>
      <p:sp>
        <p:nvSpPr>
          <p:cNvPr id="9" name="Freeform 9"/>
          <p:cNvSpPr/>
          <p:nvPr/>
        </p:nvSpPr>
        <p:spPr>
          <a:xfrm>
            <a:off x="11495077" y="3257754"/>
            <a:ext cx="5764223" cy="5764223"/>
          </a:xfrm>
          <a:custGeom>
            <a:avLst/>
            <a:gdLst/>
            <a:ahLst/>
            <a:cxnLst/>
            <a:rect l="l" t="t" r="r" b="b"/>
            <a:pathLst>
              <a:path w="5764223" h="5764223">
                <a:moveTo>
                  <a:pt x="0" y="0"/>
                </a:moveTo>
                <a:lnTo>
                  <a:pt x="5764223" y="0"/>
                </a:lnTo>
                <a:lnTo>
                  <a:pt x="5764223" y="5764223"/>
                </a:lnTo>
                <a:lnTo>
                  <a:pt x="0" y="5764223"/>
                </a:lnTo>
                <a:lnTo>
                  <a:pt x="0" y="0"/>
                </a:lnTo>
                <a:close/>
              </a:path>
            </a:pathLst>
          </a:custGeom>
          <a:blipFill>
            <a:blip r:embed="rId3"/>
            <a:stretch>
              <a:fillRect/>
            </a:stretch>
          </a:blipFill>
          <a:ln w="38100" cap="sq">
            <a:solidFill>
              <a:srgbClr val="FFFFFF"/>
            </a:solidFill>
            <a:prstDash val="solid"/>
            <a:miter/>
          </a:ln>
        </p:spPr>
        <p:txBody>
          <a:bodyPr/>
          <a:lstStyle/>
          <a:p>
            <a:endParaRPr lang="en-US"/>
          </a:p>
        </p:txBody>
      </p:sp>
      <p:sp>
        <p:nvSpPr>
          <p:cNvPr id="10" name="TextBox 10"/>
          <p:cNvSpPr txBox="1"/>
          <p:nvPr/>
        </p:nvSpPr>
        <p:spPr>
          <a:xfrm>
            <a:off x="1028700" y="2246753"/>
            <a:ext cx="6809595" cy="1519809"/>
          </a:xfrm>
          <a:prstGeom prst="rect">
            <a:avLst/>
          </a:prstGeom>
        </p:spPr>
        <p:txBody>
          <a:bodyPr lIns="0" tIns="0" rIns="0" bIns="0" rtlCol="0" anchor="t">
            <a:spAutoFit/>
          </a:bodyPr>
          <a:lstStyle/>
          <a:p>
            <a:pPr algn="l">
              <a:lnSpc>
                <a:spcPts val="3947"/>
              </a:lnSpc>
            </a:pPr>
            <a:r>
              <a:rPr lang="en-US" sz="4200" b="1">
                <a:solidFill>
                  <a:srgbClr val="0C3B5D"/>
                </a:solidFill>
                <a:latin typeface="Montserrat Heavy"/>
                <a:ea typeface="Montserrat Heavy"/>
                <a:cs typeface="Montserrat Heavy"/>
                <a:sym typeface="Montserrat Heavy"/>
              </a:rPr>
              <a:t>MassHire Metro North Workforce Board as the Lead Entity</a:t>
            </a:r>
          </a:p>
        </p:txBody>
      </p:sp>
      <p:sp>
        <p:nvSpPr>
          <p:cNvPr id="11" name="TextBox 11"/>
          <p:cNvSpPr txBox="1"/>
          <p:nvPr/>
        </p:nvSpPr>
        <p:spPr>
          <a:xfrm>
            <a:off x="1028700" y="4017181"/>
            <a:ext cx="9615026" cy="6376617"/>
          </a:xfrm>
          <a:prstGeom prst="rect">
            <a:avLst/>
          </a:prstGeom>
        </p:spPr>
        <p:txBody>
          <a:bodyPr lIns="0" tIns="0" rIns="0" bIns="0" rtlCol="0" anchor="t">
            <a:spAutoFit/>
          </a:bodyPr>
          <a:lstStyle/>
          <a:p>
            <a:pPr algn="l">
              <a:lnSpc>
                <a:spcPts val="2520"/>
              </a:lnSpc>
            </a:pPr>
            <a:r>
              <a:rPr lang="en-US" sz="1800" dirty="0">
                <a:solidFill>
                  <a:srgbClr val="5F7C8B"/>
                </a:solidFill>
                <a:latin typeface="Montserrat Classic"/>
                <a:ea typeface="Montserrat Classic"/>
                <a:cs typeface="Montserrat Classic"/>
                <a:sym typeface="Montserrat Classic"/>
              </a:rPr>
              <a:t>In the Metro North region, the </a:t>
            </a:r>
            <a:r>
              <a:rPr lang="en-US" sz="1800" dirty="0" err="1">
                <a:solidFill>
                  <a:srgbClr val="5F7C8B"/>
                </a:solidFill>
                <a:latin typeface="Montserrat Classic"/>
                <a:ea typeface="Montserrat Classic"/>
                <a:cs typeface="Montserrat Classic"/>
                <a:sym typeface="Montserrat Classic"/>
              </a:rPr>
              <a:t>MassHire</a:t>
            </a:r>
            <a:r>
              <a:rPr lang="en-US" sz="1800" dirty="0">
                <a:solidFill>
                  <a:srgbClr val="5F7C8B"/>
                </a:solidFill>
                <a:latin typeface="Montserrat Classic"/>
                <a:ea typeface="Montserrat Classic"/>
                <a:cs typeface="Montserrat Classic"/>
                <a:sym typeface="Montserrat Classic"/>
              </a:rPr>
              <a:t> Metro North Workforce Board (MNWB) is the lead entity and fiscal agent for the YouthWorks program. MNWB prepares the regional application to </a:t>
            </a:r>
            <a:r>
              <a:rPr lang="en-US" sz="1800" dirty="0" err="1">
                <a:solidFill>
                  <a:srgbClr val="5F7C8B"/>
                </a:solidFill>
                <a:latin typeface="Montserrat Classic"/>
                <a:ea typeface="Montserrat Classic"/>
                <a:cs typeface="Montserrat Classic"/>
                <a:sym typeface="Montserrat Classic"/>
              </a:rPr>
              <a:t>CommCorp’s</a:t>
            </a:r>
            <a:r>
              <a:rPr lang="en-US" sz="1800" dirty="0">
                <a:solidFill>
                  <a:srgbClr val="5F7C8B"/>
                </a:solidFill>
                <a:latin typeface="Montserrat Classic"/>
                <a:ea typeface="Montserrat Classic"/>
                <a:cs typeface="Montserrat Classic"/>
                <a:sym typeface="Montserrat Classic"/>
              </a:rPr>
              <a:t> YouthWorks Request for Responses (RFR) and is the contractor to CommCorp for the region program.</a:t>
            </a:r>
          </a:p>
          <a:p>
            <a:pPr algn="l">
              <a:lnSpc>
                <a:spcPts val="2520"/>
              </a:lnSpc>
            </a:pPr>
            <a:endParaRPr lang="en-US" sz="1800" dirty="0">
              <a:solidFill>
                <a:srgbClr val="5F7C8B"/>
              </a:solidFill>
              <a:latin typeface="Montserrat Classic"/>
              <a:ea typeface="Montserrat Classic"/>
              <a:cs typeface="Montserrat Classic"/>
              <a:sym typeface="Montserrat Classic"/>
            </a:endParaRPr>
          </a:p>
          <a:p>
            <a:pPr algn="l">
              <a:lnSpc>
                <a:spcPts val="2520"/>
              </a:lnSpc>
            </a:pPr>
            <a:r>
              <a:rPr lang="en-US" sz="1800" dirty="0">
                <a:solidFill>
                  <a:srgbClr val="5F7C8B"/>
                </a:solidFill>
                <a:latin typeface="Montserrat Classic"/>
                <a:ea typeface="Montserrat Classic"/>
                <a:cs typeface="Montserrat Classic"/>
                <a:sym typeface="Montserrat Classic"/>
              </a:rPr>
              <a:t>MNWB, as regional lead, provides support and technical assistance to all YouthWorks program partners. MNWB YouthWorks staff will be your first point of contact for any program support needed.</a:t>
            </a:r>
          </a:p>
          <a:p>
            <a:pPr algn="l">
              <a:lnSpc>
                <a:spcPts val="2520"/>
              </a:lnSpc>
            </a:pPr>
            <a:endParaRPr lang="en-US" sz="1800" dirty="0">
              <a:solidFill>
                <a:srgbClr val="5F7C8B"/>
              </a:solidFill>
              <a:latin typeface="Montserrat Classic"/>
              <a:ea typeface="Montserrat Classic"/>
              <a:cs typeface="Montserrat Classic"/>
              <a:sym typeface="Montserrat Classic"/>
            </a:endParaRPr>
          </a:p>
          <a:p>
            <a:pPr algn="l">
              <a:lnSpc>
                <a:spcPts val="2520"/>
              </a:lnSpc>
            </a:pPr>
            <a:r>
              <a:rPr lang="en-US" sz="1800" dirty="0">
                <a:solidFill>
                  <a:srgbClr val="5F7C8B"/>
                </a:solidFill>
                <a:latin typeface="Montserrat Classic"/>
                <a:ea typeface="Montserrat Classic"/>
                <a:cs typeface="Montserrat Classic"/>
                <a:sym typeface="Montserrat Classic"/>
              </a:rPr>
              <a:t>The following list provides details about the support services:</a:t>
            </a:r>
          </a:p>
          <a:p>
            <a:pPr algn="l">
              <a:lnSpc>
                <a:spcPts val="2520"/>
              </a:lnSpc>
            </a:pPr>
            <a:endParaRPr lang="en-US" sz="1800" dirty="0">
              <a:solidFill>
                <a:srgbClr val="5F7C8B"/>
              </a:solidFill>
              <a:latin typeface="Montserrat Classic"/>
              <a:ea typeface="Montserrat Classic"/>
              <a:cs typeface="Montserrat Classic"/>
              <a:sym typeface="Montserrat Classic"/>
            </a:endParaRPr>
          </a:p>
          <a:p>
            <a:pPr marL="388623" lvl="1" indent="-194312" algn="l">
              <a:lnSpc>
                <a:spcPts val="2520"/>
              </a:lnSpc>
              <a:buFont typeface="Arial"/>
              <a:buChar char="•"/>
            </a:pPr>
            <a:r>
              <a:rPr lang="en-US" sz="1800" dirty="0">
                <a:solidFill>
                  <a:srgbClr val="5F7C8B"/>
                </a:solidFill>
                <a:latin typeface="Montserrat Classic"/>
                <a:ea typeface="Montserrat Classic"/>
                <a:cs typeface="Montserrat Classic"/>
                <a:sym typeface="Montserrat Classic"/>
              </a:rPr>
              <a:t>Bi-weekly and monthly meetings to provide necessary support and updates for the region that come from CommCorp</a:t>
            </a:r>
          </a:p>
          <a:p>
            <a:pPr marL="388623" lvl="1" indent="-194312" algn="l">
              <a:lnSpc>
                <a:spcPts val="2520"/>
              </a:lnSpc>
              <a:buFont typeface="Arial"/>
              <a:buChar char="•"/>
            </a:pPr>
            <a:r>
              <a:rPr lang="en-US" sz="1800" dirty="0">
                <a:solidFill>
                  <a:srgbClr val="5F7C8B"/>
                </a:solidFill>
                <a:latin typeface="Montserrat Classic"/>
                <a:ea typeface="Montserrat Classic"/>
                <a:cs typeface="Montserrat Classic"/>
                <a:sym typeface="Montserrat Classic"/>
              </a:rPr>
              <a:t>Site visits: Informal Observation, Participant Interview/Focus Groups</a:t>
            </a:r>
          </a:p>
          <a:p>
            <a:pPr marL="388623" lvl="1" indent="-194312" algn="l">
              <a:lnSpc>
                <a:spcPts val="2520"/>
              </a:lnSpc>
              <a:buFont typeface="Arial"/>
              <a:buChar char="•"/>
            </a:pPr>
            <a:r>
              <a:rPr lang="en-US" sz="1800" dirty="0">
                <a:solidFill>
                  <a:srgbClr val="5F7C8B"/>
                </a:solidFill>
                <a:latin typeface="Montserrat Classic"/>
                <a:ea typeface="Montserrat Classic"/>
                <a:cs typeface="Montserrat Classic"/>
                <a:sym typeface="Montserrat Classic"/>
              </a:rPr>
              <a:t>Database support</a:t>
            </a:r>
          </a:p>
          <a:p>
            <a:pPr marL="388623" lvl="1" indent="-194312" algn="l">
              <a:lnSpc>
                <a:spcPts val="2520"/>
              </a:lnSpc>
              <a:buFont typeface="Arial"/>
              <a:buChar char="•"/>
            </a:pPr>
            <a:r>
              <a:rPr lang="en-US" sz="1800" dirty="0">
                <a:solidFill>
                  <a:srgbClr val="5F7C8B"/>
                </a:solidFill>
                <a:latin typeface="Montserrat Classic"/>
                <a:ea typeface="Montserrat Classic"/>
                <a:cs typeface="Montserrat Classic"/>
                <a:sym typeface="Montserrat Classic"/>
              </a:rPr>
              <a:t>Support for effective program design, implementation, and assessment</a:t>
            </a:r>
          </a:p>
          <a:p>
            <a:pPr marL="388623" lvl="1" indent="-194312" algn="l">
              <a:lnSpc>
                <a:spcPts val="2520"/>
              </a:lnSpc>
              <a:buFont typeface="Arial"/>
              <a:buChar char="•"/>
            </a:pPr>
            <a:r>
              <a:rPr lang="en-US" sz="1800" dirty="0">
                <a:solidFill>
                  <a:srgbClr val="5F7C8B"/>
                </a:solidFill>
                <a:latin typeface="Montserrat Classic"/>
                <a:ea typeface="Montserrat Classic"/>
                <a:cs typeface="Montserrat Classic"/>
                <a:sym typeface="Montserrat Classic"/>
              </a:rPr>
              <a:t>Support with budget modifications</a:t>
            </a:r>
          </a:p>
          <a:p>
            <a:pPr algn="l">
              <a:lnSpc>
                <a:spcPts val="2520"/>
              </a:lnSpc>
            </a:pPr>
            <a:endParaRPr lang="en-US" sz="1800" dirty="0">
              <a:solidFill>
                <a:srgbClr val="5F7C8B"/>
              </a:solidFill>
              <a:latin typeface="Montserrat Classic"/>
              <a:ea typeface="Montserrat Classic"/>
              <a:cs typeface="Montserrat Classic"/>
              <a:sym typeface="Montserrat Classic"/>
            </a:endParaRPr>
          </a:p>
          <a:p>
            <a:pPr algn="l">
              <a:lnSpc>
                <a:spcPts val="2520"/>
              </a:lnSpc>
            </a:pPr>
            <a:endParaRPr lang="en-US" sz="1800" dirty="0">
              <a:solidFill>
                <a:srgbClr val="5F7C8B"/>
              </a:solidFill>
              <a:latin typeface="Montserrat Classic"/>
              <a:ea typeface="Montserrat Classic"/>
              <a:cs typeface="Montserrat Classic"/>
              <a:sym typeface="Montserrat Classic"/>
            </a:endParaRPr>
          </a:p>
          <a:p>
            <a:pPr algn="l">
              <a:lnSpc>
                <a:spcPts val="2520"/>
              </a:lnSpc>
            </a:pPr>
            <a:endParaRPr lang="en-US" sz="1800" dirty="0">
              <a:solidFill>
                <a:srgbClr val="5F7C8B"/>
              </a:solidFill>
              <a:latin typeface="Montserrat Classic"/>
              <a:ea typeface="Montserrat Classic"/>
              <a:cs typeface="Montserrat Classic"/>
              <a:sym typeface="Montserrat Classic"/>
            </a:endParaRPr>
          </a:p>
        </p:txBody>
      </p:sp>
      <p:sp>
        <p:nvSpPr>
          <p:cNvPr id="12" name="TextBox 12"/>
          <p:cNvSpPr txBox="1"/>
          <p:nvPr/>
        </p:nvSpPr>
        <p:spPr>
          <a:xfrm>
            <a:off x="13769329" y="1944811"/>
            <a:ext cx="3489971" cy="331181"/>
          </a:xfrm>
          <a:prstGeom prst="rect">
            <a:avLst/>
          </a:prstGeom>
        </p:spPr>
        <p:txBody>
          <a:bodyPr lIns="0" tIns="0" rIns="0" bIns="0" rtlCol="0" anchor="t">
            <a:spAutoFit/>
          </a:bodyPr>
          <a:lstStyle/>
          <a:p>
            <a:pPr algn="r">
              <a:lnSpc>
                <a:spcPts val="2940"/>
              </a:lnSpc>
            </a:pPr>
            <a:r>
              <a:rPr lang="en-US" sz="2100" b="1">
                <a:solidFill>
                  <a:srgbClr val="0C3B5D"/>
                </a:solidFill>
                <a:latin typeface="Montserrat Classic Bold"/>
                <a:ea typeface="Montserrat Classic Bold"/>
                <a:cs typeface="Montserrat Classic Bold"/>
                <a:sym typeface="Montserrat Classic Bold"/>
              </a:rPr>
              <a:t>Regional Lead Entity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901242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830427" y="2375913"/>
            <a:ext cx="10660084" cy="7326365"/>
          </a:xfrm>
          <a:prstGeom prst="rect">
            <a:avLst/>
          </a:prstGeom>
        </p:spPr>
        <p:txBody>
          <a:bodyPr lIns="0" tIns="0" rIns="0" bIns="0" rtlCol="0" anchor="t">
            <a:spAutoFit/>
          </a:bodyPr>
          <a:lstStyle/>
          <a:p>
            <a:pPr algn="l">
              <a:lnSpc>
                <a:spcPts val="3499"/>
              </a:lnSpc>
            </a:pPr>
            <a:r>
              <a:rPr lang="en-US" sz="2499" b="1" u="sng">
                <a:solidFill>
                  <a:srgbClr val="0C3B5D"/>
                </a:solidFill>
                <a:latin typeface="Montserrat Classic Bold"/>
                <a:ea typeface="Montserrat Classic Bold"/>
                <a:cs typeface="Montserrat Classic Bold"/>
                <a:sym typeface="Montserrat Classic Bold"/>
              </a:rPr>
              <a:t>Case Management &amp; Enrollment</a:t>
            </a:r>
          </a:p>
          <a:p>
            <a:pPr marL="367031" lvl="1" indent="-183515" algn="l">
              <a:lnSpc>
                <a:spcPts val="2380"/>
              </a:lnSpc>
              <a:buFont typeface="Arial"/>
              <a:buChar char="•"/>
            </a:pPr>
            <a:r>
              <a:rPr lang="en-US" sz="1700">
                <a:solidFill>
                  <a:srgbClr val="5F7C8B"/>
                </a:solidFill>
                <a:latin typeface="Montserrat Classic"/>
                <a:ea typeface="Montserrat Classic"/>
                <a:cs typeface="Montserrat Classic"/>
                <a:sym typeface="Montserrat Classic"/>
              </a:rPr>
              <a:t>Providers should carefully consider the target population and identify the strongest skill sets required to explore specific topics and establish connections to academic interests</a:t>
            </a:r>
          </a:p>
          <a:p>
            <a:pPr marL="367031" lvl="1" indent="-183515" algn="l">
              <a:lnSpc>
                <a:spcPts val="2380"/>
              </a:lnSpc>
              <a:buFont typeface="Arial"/>
              <a:buChar char="•"/>
            </a:pPr>
            <a:r>
              <a:rPr lang="en-US" sz="1700">
                <a:solidFill>
                  <a:srgbClr val="5F7C8B"/>
                </a:solidFill>
                <a:latin typeface="Montserrat Classic"/>
                <a:ea typeface="Montserrat Classic"/>
                <a:cs typeface="Montserrat Classic"/>
                <a:sym typeface="Montserrat Classic"/>
              </a:rPr>
              <a:t>Participants must meet all the eligibility requirements in order to participate in the program</a:t>
            </a:r>
          </a:p>
          <a:p>
            <a:pPr marL="367031" lvl="1" indent="-183515" algn="l">
              <a:lnSpc>
                <a:spcPts val="2380"/>
              </a:lnSpc>
              <a:buFont typeface="Arial"/>
              <a:buChar char="•"/>
            </a:pPr>
            <a:r>
              <a:rPr lang="en-US" sz="1700">
                <a:solidFill>
                  <a:srgbClr val="5F7C8B"/>
                </a:solidFill>
                <a:latin typeface="Montserrat Classic"/>
                <a:ea typeface="Montserrat Classic"/>
                <a:cs typeface="Montserrat Classic"/>
                <a:sym typeface="Montserrat Classic"/>
              </a:rPr>
              <a:t>Providers are responsible for keeping on file all eligibility documents submitted by participants - up to 7 years on file</a:t>
            </a:r>
          </a:p>
          <a:p>
            <a:pPr marL="367031" lvl="1" indent="-183515" algn="l">
              <a:lnSpc>
                <a:spcPts val="2380"/>
              </a:lnSpc>
              <a:buFont typeface="Arial"/>
              <a:buChar char="•"/>
            </a:pPr>
            <a:r>
              <a:rPr lang="en-US" sz="1700">
                <a:solidFill>
                  <a:srgbClr val="5F7C8B"/>
                </a:solidFill>
                <a:latin typeface="Montserrat Classic"/>
                <a:ea typeface="Montserrat Classic"/>
                <a:cs typeface="Montserrat Classic"/>
                <a:sym typeface="Montserrat Classic"/>
              </a:rPr>
              <a:t>All programs should plan to provide participants who need a device to access programming with a Chromebook or entry-level laptop for virtual and/or hybrid programming</a:t>
            </a:r>
          </a:p>
          <a:p>
            <a:pPr marL="367031" lvl="1" indent="-183515" algn="l">
              <a:lnSpc>
                <a:spcPts val="2380"/>
              </a:lnSpc>
              <a:buFont typeface="Arial"/>
              <a:buChar char="•"/>
            </a:pPr>
            <a:r>
              <a:rPr lang="en-US" sz="1700">
                <a:solidFill>
                  <a:srgbClr val="5F7C8B"/>
                </a:solidFill>
                <a:latin typeface="Montserrat Classic"/>
                <a:ea typeface="Montserrat Classic"/>
                <a:cs typeface="Montserrat Classic"/>
                <a:sym typeface="Montserrat Classic"/>
              </a:rPr>
              <a:t>Program supports should ensure participants have signed-off on the “Participation Agreement” in the database, acknowledging they understand what is required and expected of them as a participant of the </a:t>
            </a:r>
            <a:r>
              <a:rPr lang="en-US" sz="1700" err="1">
                <a:solidFill>
                  <a:srgbClr val="5F7C8B"/>
                </a:solidFill>
                <a:latin typeface="Montserrat Classic"/>
                <a:ea typeface="Montserrat Classic"/>
                <a:cs typeface="Montserrat Classic"/>
                <a:sym typeface="Montserrat Classic"/>
              </a:rPr>
              <a:t>YouthWorks</a:t>
            </a:r>
            <a:r>
              <a:rPr lang="en-US" sz="1700">
                <a:solidFill>
                  <a:srgbClr val="5F7C8B"/>
                </a:solidFill>
                <a:latin typeface="Montserrat Classic"/>
                <a:ea typeface="Montserrat Classic"/>
                <a:cs typeface="Montserrat Classic"/>
                <a:sym typeface="Montserrat Classic"/>
              </a:rPr>
              <a:t> program</a:t>
            </a:r>
          </a:p>
          <a:p>
            <a:pPr marL="367031" lvl="1" indent="-183515" algn="l">
              <a:lnSpc>
                <a:spcPts val="2380"/>
              </a:lnSpc>
              <a:buFont typeface="Arial"/>
              <a:buChar char="•"/>
            </a:pPr>
            <a:r>
              <a:rPr lang="en-US" sz="1700">
                <a:solidFill>
                  <a:srgbClr val="5F7C8B"/>
                </a:solidFill>
                <a:latin typeface="Montserrat Classic"/>
                <a:ea typeface="Montserrat Classic"/>
                <a:cs typeface="Montserrat Classic"/>
                <a:sym typeface="Montserrat Classic"/>
              </a:rPr>
              <a:t>Throughout case management, address barriers and provide referrals as needed</a:t>
            </a:r>
          </a:p>
          <a:p>
            <a:pPr marL="367031" lvl="1" indent="-183515" algn="l">
              <a:lnSpc>
                <a:spcPts val="2380"/>
              </a:lnSpc>
              <a:buFont typeface="Arial"/>
              <a:buChar char="•"/>
            </a:pPr>
            <a:r>
              <a:rPr lang="en-US" sz="1700">
                <a:solidFill>
                  <a:srgbClr val="5F7C8B"/>
                </a:solidFill>
                <a:latin typeface="Montserrat Classic"/>
                <a:ea typeface="Montserrat Classic"/>
                <a:cs typeface="Montserrat Classic"/>
                <a:sym typeface="Montserrat Classic"/>
              </a:rPr>
              <a:t>Organize and conduct regular check-ins with participants</a:t>
            </a:r>
          </a:p>
          <a:p>
            <a:pPr marL="367031" lvl="1" indent="-183515" algn="l">
              <a:lnSpc>
                <a:spcPts val="2380"/>
              </a:lnSpc>
              <a:buFont typeface="Arial"/>
              <a:buChar char="•"/>
            </a:pPr>
            <a:r>
              <a:rPr lang="en-US" sz="1700">
                <a:solidFill>
                  <a:srgbClr val="5F7C8B"/>
                </a:solidFill>
                <a:latin typeface="Montserrat Classic"/>
                <a:ea typeface="Montserrat Classic"/>
                <a:cs typeface="Montserrat Classic"/>
                <a:sym typeface="Montserrat Classic"/>
              </a:rPr>
              <a:t>All programs need to identify additional modes of case management beyond email and voicemails if only operating in a virtual modality </a:t>
            </a:r>
          </a:p>
          <a:p>
            <a:pPr algn="l">
              <a:lnSpc>
                <a:spcPts val="2380"/>
              </a:lnSpc>
            </a:pPr>
            <a:endParaRPr lang="en-US" sz="1700">
              <a:solidFill>
                <a:srgbClr val="5F7C8B"/>
              </a:solidFill>
              <a:latin typeface="Montserrat Classic"/>
              <a:ea typeface="Montserrat Classic"/>
              <a:cs typeface="Montserrat Classic"/>
              <a:sym typeface="Montserrat Classic"/>
            </a:endParaRPr>
          </a:p>
          <a:p>
            <a:pPr algn="l">
              <a:lnSpc>
                <a:spcPts val="3499"/>
              </a:lnSpc>
            </a:pPr>
            <a:r>
              <a:rPr lang="en-US" sz="2499" b="1" u="sng">
                <a:solidFill>
                  <a:srgbClr val="0C3B5D"/>
                </a:solidFill>
                <a:latin typeface="Montserrat Classic Bold"/>
                <a:ea typeface="Montserrat Classic Bold"/>
                <a:cs typeface="Montserrat Classic Bold"/>
                <a:sym typeface="Montserrat Classic Bold"/>
              </a:rPr>
              <a:t>Signal Success</a:t>
            </a:r>
          </a:p>
          <a:p>
            <a:pPr marL="367031" lvl="1" indent="-183515" algn="l">
              <a:lnSpc>
                <a:spcPts val="2380"/>
              </a:lnSpc>
              <a:buFont typeface="Arial"/>
              <a:buChar char="•"/>
            </a:pPr>
            <a:r>
              <a:rPr lang="en-US" sz="1700">
                <a:solidFill>
                  <a:srgbClr val="5F7C8B"/>
                </a:solidFill>
                <a:latin typeface="Montserrat Classic"/>
                <a:ea typeface="Montserrat Classic"/>
                <a:cs typeface="Montserrat Classic"/>
                <a:sym typeface="Montserrat Classic"/>
              </a:rPr>
              <a:t>Review participant progress and provide feedback to their self-paced work in addition to ensuring participants are meeting required Signal Success hours</a:t>
            </a:r>
          </a:p>
          <a:p>
            <a:pPr marL="367031" lvl="1" indent="-183515" algn="l">
              <a:lnSpc>
                <a:spcPts val="2380"/>
              </a:lnSpc>
              <a:buFont typeface="Arial"/>
              <a:buChar char="•"/>
            </a:pPr>
            <a:r>
              <a:rPr lang="en-US" sz="1700">
                <a:solidFill>
                  <a:srgbClr val="5F7C8B"/>
                </a:solidFill>
                <a:latin typeface="Montserrat Classic"/>
                <a:ea typeface="Montserrat Classic"/>
                <a:cs typeface="Montserrat Classic"/>
                <a:sym typeface="Montserrat Classic"/>
              </a:rPr>
              <a:t>Facilitate live Signal Success curriculum within local programming</a:t>
            </a:r>
          </a:p>
          <a:p>
            <a:pPr marL="367031" lvl="1" indent="-183515" algn="l">
              <a:lnSpc>
                <a:spcPts val="2380"/>
              </a:lnSpc>
              <a:buFont typeface="Arial"/>
              <a:buChar char="•"/>
            </a:pPr>
            <a:r>
              <a:rPr lang="en-US" sz="1700">
                <a:solidFill>
                  <a:srgbClr val="5F7C8B"/>
                </a:solidFill>
                <a:latin typeface="Montserrat Classic"/>
                <a:ea typeface="Montserrat Classic"/>
                <a:cs typeface="Montserrat Classic"/>
                <a:sym typeface="Montserrat Classic"/>
              </a:rPr>
              <a:t>Ensure the completion of Signal Success/career readiness hours as outlined in the RFP</a:t>
            </a:r>
          </a:p>
          <a:p>
            <a:pPr algn="l">
              <a:lnSpc>
                <a:spcPts val="2380"/>
              </a:lnSpc>
            </a:pPr>
            <a:endParaRPr lang="en-US" sz="1700">
              <a:solidFill>
                <a:srgbClr val="5F7C8B"/>
              </a:solidFill>
              <a:latin typeface="Montserrat Classic"/>
              <a:ea typeface="Montserrat Classic"/>
              <a:cs typeface="Montserrat Classic"/>
              <a:sym typeface="Montserrat Classic"/>
            </a:endParaRPr>
          </a:p>
          <a:p>
            <a:pPr algn="l">
              <a:lnSpc>
                <a:spcPts val="2380"/>
              </a:lnSpc>
            </a:pPr>
            <a:endParaRPr lang="en-US" sz="1700">
              <a:solidFill>
                <a:srgbClr val="5F7C8B"/>
              </a:solidFill>
              <a:latin typeface="Montserrat Classic"/>
              <a:ea typeface="Montserrat Classic"/>
              <a:cs typeface="Montserrat Classic"/>
              <a:sym typeface="Montserrat Classic"/>
            </a:endParaRPr>
          </a:p>
        </p:txBody>
      </p:sp>
      <p:sp>
        <p:nvSpPr>
          <p:cNvPr id="6" name="Freeform 6"/>
          <p:cNvSpPr/>
          <p:nvPr/>
        </p:nvSpPr>
        <p:spPr>
          <a:xfrm>
            <a:off x="12350315" y="2423538"/>
            <a:ext cx="5439924" cy="5439924"/>
          </a:xfrm>
          <a:custGeom>
            <a:avLst/>
            <a:gdLst/>
            <a:ahLst/>
            <a:cxnLst/>
            <a:rect l="l" t="t" r="r" b="b"/>
            <a:pathLst>
              <a:path w="5439924" h="5439924">
                <a:moveTo>
                  <a:pt x="0" y="0"/>
                </a:moveTo>
                <a:lnTo>
                  <a:pt x="5439924" y="0"/>
                </a:lnTo>
                <a:lnTo>
                  <a:pt x="5439924" y="5439924"/>
                </a:lnTo>
                <a:lnTo>
                  <a:pt x="0" y="5439924"/>
                </a:lnTo>
                <a:lnTo>
                  <a:pt x="0" y="0"/>
                </a:lnTo>
                <a:close/>
              </a:path>
            </a:pathLst>
          </a:custGeom>
          <a:blipFill>
            <a:blip r:embed="rId3"/>
            <a:stretch>
              <a:fillRect/>
            </a:stretch>
          </a:blipFill>
          <a:ln cap="sq">
            <a:noFill/>
            <a:prstDash val="solid"/>
            <a:miter/>
          </a:ln>
        </p:spPr>
        <p:txBody>
          <a:bodyPr/>
          <a:lstStyle/>
          <a:p>
            <a:endParaRPr lang="en-US"/>
          </a:p>
        </p:txBody>
      </p:sp>
      <p:sp>
        <p:nvSpPr>
          <p:cNvPr id="7" name="TextBox 7"/>
          <p:cNvSpPr txBox="1"/>
          <p:nvPr/>
        </p:nvSpPr>
        <p:spPr>
          <a:xfrm>
            <a:off x="13769329" y="8521841"/>
            <a:ext cx="3489971" cy="356234"/>
          </a:xfrm>
          <a:prstGeom prst="rect">
            <a:avLst/>
          </a:prstGeom>
        </p:spPr>
        <p:txBody>
          <a:bodyPr lIns="0" tIns="0" rIns="0" bIns="0" rtlCol="0" anchor="t">
            <a:spAutoFit/>
          </a:bodyPr>
          <a:lstStyle/>
          <a:p>
            <a:pPr algn="r">
              <a:lnSpc>
                <a:spcPts val="2940"/>
              </a:lnSpc>
            </a:pPr>
            <a:r>
              <a:rPr lang="en-US" sz="2100" b="1">
                <a:solidFill>
                  <a:srgbClr val="0C3B5D"/>
                </a:solidFill>
                <a:latin typeface="Montserrat Classic Bold"/>
                <a:ea typeface="Montserrat Classic Bold"/>
                <a:cs typeface="Montserrat Classic Bold"/>
                <a:sym typeface="Montserrat Classic Bold"/>
              </a:rPr>
              <a:t>Sub-Grantees</a:t>
            </a:r>
          </a:p>
        </p:txBody>
      </p:sp>
      <p:sp>
        <p:nvSpPr>
          <p:cNvPr id="8" name="TextBox 8"/>
          <p:cNvSpPr txBox="1"/>
          <p:nvPr/>
        </p:nvSpPr>
        <p:spPr>
          <a:xfrm>
            <a:off x="709758" y="1553326"/>
            <a:ext cx="9186134" cy="503555"/>
          </a:xfrm>
          <a:prstGeom prst="rect">
            <a:avLst/>
          </a:prstGeom>
        </p:spPr>
        <p:txBody>
          <a:bodyPr lIns="0" tIns="0" rIns="0" bIns="0" rtlCol="0" anchor="t">
            <a:spAutoFit/>
          </a:bodyPr>
          <a:lstStyle/>
          <a:p>
            <a:pPr algn="l">
              <a:lnSpc>
                <a:spcPts val="3760"/>
              </a:lnSpc>
            </a:pPr>
            <a:r>
              <a:rPr lang="en-US" sz="4000" b="1">
                <a:solidFill>
                  <a:srgbClr val="0C3B5D"/>
                </a:solidFill>
                <a:latin typeface="Montserrat Heavy"/>
                <a:ea typeface="Montserrat Heavy"/>
                <a:cs typeface="Montserrat Heavy"/>
                <a:sym typeface="Montserrat Heavy"/>
              </a:rPr>
              <a:t>Provider’s Program Expectations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901242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589089" y="1439782"/>
            <a:ext cx="11836610" cy="9224645"/>
          </a:xfrm>
          <a:prstGeom prst="rect">
            <a:avLst/>
          </a:prstGeom>
        </p:spPr>
        <p:txBody>
          <a:bodyPr lIns="0" tIns="0" rIns="0" bIns="0" rtlCol="0" anchor="t">
            <a:spAutoFit/>
          </a:bodyPr>
          <a:lstStyle/>
          <a:p>
            <a:pPr algn="l">
              <a:lnSpc>
                <a:spcPts val="2520"/>
              </a:lnSpc>
            </a:pPr>
            <a:r>
              <a:rPr lang="en-US" sz="1800" b="1" u="sng">
                <a:solidFill>
                  <a:srgbClr val="0C3B5D"/>
                </a:solidFill>
                <a:latin typeface="Montserrat Classic Bold"/>
                <a:ea typeface="Montserrat Classic Bold"/>
                <a:cs typeface="Montserrat Classic Bold"/>
                <a:sym typeface="Montserrat Classic Bold"/>
              </a:rPr>
              <a:t>Career Exploration</a:t>
            </a:r>
          </a:p>
          <a:p>
            <a:pPr marL="345441" lvl="1" indent="-172721" algn="l">
              <a:lnSpc>
                <a:spcPts val="2240"/>
              </a:lnSpc>
              <a:buFont typeface="Arial"/>
              <a:buChar char="•"/>
            </a:pPr>
            <a:r>
              <a:rPr lang="en-US" sz="1600">
                <a:solidFill>
                  <a:srgbClr val="5F7C8B"/>
                </a:solidFill>
                <a:latin typeface="Montserrat Classic"/>
                <a:ea typeface="Montserrat Classic"/>
                <a:cs typeface="Montserrat Classic"/>
                <a:sym typeface="Montserrat Classic"/>
              </a:rPr>
              <a:t>Providers should plan and facilitate career exploration opportunities</a:t>
            </a:r>
          </a:p>
          <a:p>
            <a:pPr algn="l">
              <a:lnSpc>
                <a:spcPts val="2240"/>
              </a:lnSpc>
            </a:pPr>
            <a:endParaRPr lang="en-US" sz="1600">
              <a:solidFill>
                <a:srgbClr val="5F7C8B"/>
              </a:solidFill>
              <a:latin typeface="Montserrat Classic"/>
              <a:ea typeface="Montserrat Classic"/>
              <a:cs typeface="Montserrat Classic"/>
              <a:sym typeface="Montserrat Classic"/>
            </a:endParaRPr>
          </a:p>
          <a:p>
            <a:pPr algn="l">
              <a:lnSpc>
                <a:spcPts val="2520"/>
              </a:lnSpc>
            </a:pPr>
            <a:r>
              <a:rPr lang="en-US" sz="1800" b="1" u="sng">
                <a:solidFill>
                  <a:srgbClr val="0C3B5D"/>
                </a:solidFill>
                <a:latin typeface="Montserrat Classic Bold"/>
                <a:ea typeface="Montserrat Classic Bold"/>
                <a:cs typeface="Montserrat Classic Bold"/>
                <a:sym typeface="Montserrat Classic Bold"/>
              </a:rPr>
              <a:t>Subsidized Work Placement</a:t>
            </a:r>
          </a:p>
          <a:p>
            <a:pPr marL="345441" lvl="1" indent="-172721" algn="l">
              <a:lnSpc>
                <a:spcPts val="2240"/>
              </a:lnSpc>
              <a:buFont typeface="Arial"/>
              <a:buChar char="•"/>
            </a:pPr>
            <a:r>
              <a:rPr lang="en-US" sz="1600">
                <a:solidFill>
                  <a:srgbClr val="5F7C8B"/>
                </a:solidFill>
                <a:latin typeface="Montserrat Classic"/>
                <a:ea typeface="Montserrat Classic"/>
                <a:cs typeface="Montserrat Classic"/>
                <a:sym typeface="Montserrat Classic"/>
              </a:rPr>
              <a:t>Identifying, developing, and monitoring supportive placements that include mentoring and support for participants</a:t>
            </a:r>
          </a:p>
          <a:p>
            <a:pPr algn="l">
              <a:lnSpc>
                <a:spcPts val="2240"/>
              </a:lnSpc>
            </a:pPr>
            <a:endParaRPr lang="en-US" sz="1600">
              <a:solidFill>
                <a:srgbClr val="5F7C8B"/>
              </a:solidFill>
              <a:latin typeface="Montserrat Classic"/>
              <a:ea typeface="Montserrat Classic"/>
              <a:cs typeface="Montserrat Classic"/>
              <a:sym typeface="Montserrat Classic"/>
            </a:endParaRPr>
          </a:p>
          <a:p>
            <a:pPr algn="l">
              <a:lnSpc>
                <a:spcPts val="2520"/>
              </a:lnSpc>
            </a:pPr>
            <a:r>
              <a:rPr lang="en-US" sz="1800" b="1" u="sng">
                <a:solidFill>
                  <a:srgbClr val="0C3B5D"/>
                </a:solidFill>
                <a:latin typeface="Montserrat Classic Bold"/>
                <a:ea typeface="Montserrat Classic Bold"/>
                <a:cs typeface="Montserrat Classic Bold"/>
                <a:sym typeface="Montserrat Classic Bold"/>
              </a:rPr>
              <a:t>Commitment to Participant Wage, Safe and Appropriate Working Environments</a:t>
            </a:r>
          </a:p>
          <a:p>
            <a:pPr marL="345441" lvl="1" indent="-172721" algn="l">
              <a:lnSpc>
                <a:spcPts val="2240"/>
              </a:lnSpc>
              <a:buFont typeface="Arial"/>
              <a:buChar char="•"/>
            </a:pPr>
            <a:r>
              <a:rPr lang="en-US" sz="1600">
                <a:solidFill>
                  <a:srgbClr val="5F7C8B"/>
                </a:solidFill>
                <a:latin typeface="Montserrat Classic"/>
                <a:ea typeface="Montserrat Classic"/>
                <a:cs typeface="Montserrat Classic"/>
                <a:sym typeface="Montserrat Classic"/>
              </a:rPr>
              <a:t>All subsidized placements in the </a:t>
            </a:r>
            <a:r>
              <a:rPr lang="en-US" sz="1600" err="1">
                <a:solidFill>
                  <a:srgbClr val="5F7C8B"/>
                </a:solidFill>
                <a:latin typeface="Montserrat Classic"/>
                <a:ea typeface="Montserrat Classic"/>
                <a:cs typeface="Montserrat Classic"/>
                <a:sym typeface="Montserrat Classic"/>
              </a:rPr>
              <a:t>YouthWorks</a:t>
            </a:r>
            <a:r>
              <a:rPr lang="en-US" sz="1600">
                <a:solidFill>
                  <a:srgbClr val="5F7C8B"/>
                </a:solidFill>
                <a:latin typeface="Montserrat Classic"/>
                <a:ea typeface="Montserrat Classic"/>
                <a:cs typeface="Montserrat Classic"/>
                <a:sym typeface="Montserrat Classic"/>
              </a:rPr>
              <a:t> program must include an hourly wage no less than the Massachusetts minimum wage of $15.00/hr. All hourly wages must align with the tiered wage ranges provided.</a:t>
            </a:r>
          </a:p>
          <a:p>
            <a:pPr marL="345441" lvl="1" indent="-172721" algn="l">
              <a:lnSpc>
                <a:spcPts val="2240"/>
              </a:lnSpc>
              <a:buFont typeface="Arial"/>
              <a:buChar char="•"/>
            </a:pPr>
            <a:r>
              <a:rPr lang="en-US" sz="1600">
                <a:solidFill>
                  <a:srgbClr val="5F7C8B"/>
                </a:solidFill>
                <a:latin typeface="Montserrat Classic"/>
                <a:ea typeface="Montserrat Classic"/>
                <a:cs typeface="Montserrat Classic"/>
                <a:sym typeface="Montserrat Classic"/>
              </a:rPr>
              <a:t>Prior to the start of participants engaging at a worksite, site supervisors must provide comprehensive orientation including but not limited to the use of safety equipment and any tools/equipment which will be used by participants.</a:t>
            </a:r>
          </a:p>
          <a:p>
            <a:pPr marL="345441" lvl="1" indent="-172721" algn="l">
              <a:lnSpc>
                <a:spcPts val="2240"/>
              </a:lnSpc>
              <a:buFont typeface="Arial"/>
              <a:buChar char="•"/>
            </a:pPr>
            <a:r>
              <a:rPr lang="en-US" sz="1600">
                <a:solidFill>
                  <a:srgbClr val="5F7C8B"/>
                </a:solidFill>
                <a:latin typeface="Montserrat Classic"/>
                <a:ea typeface="Montserrat Classic"/>
                <a:cs typeface="Montserrat Classic"/>
                <a:sym typeface="Montserrat Classic"/>
              </a:rPr>
              <a:t>Programs must pay an hourly wage or provide a comparable stipend for participation in all programming components. Programs should make every effort to maximize the financial benefits offered to participants through wages, stipends, and appropriate program incentives.</a:t>
            </a:r>
          </a:p>
          <a:p>
            <a:pPr marL="345441" lvl="1" indent="-172721" algn="l">
              <a:lnSpc>
                <a:spcPts val="2240"/>
              </a:lnSpc>
              <a:buFont typeface="Arial"/>
              <a:buChar char="•"/>
            </a:pPr>
            <a:r>
              <a:rPr lang="en-US" sz="1600">
                <a:solidFill>
                  <a:srgbClr val="5F7C8B"/>
                </a:solidFill>
                <a:latin typeface="Montserrat Classic"/>
                <a:ea typeface="Montserrat Classic"/>
                <a:cs typeface="Montserrat Classic"/>
                <a:sym typeface="Montserrat Classic"/>
              </a:rPr>
              <a:t>Whether participants are visiting a worksite for a few hours or are placed there for the whole program, all work sites must be safe and appropriate spaces for all program participants. Work sites that demonstrate bias against specific populations should not be considered for program participation. All programs must have clear and participant-friendly support policies to prevent harassment in the workplace and address any issues that may arise.</a:t>
            </a:r>
          </a:p>
          <a:p>
            <a:pPr marL="345441" lvl="1" indent="-172721" algn="l">
              <a:lnSpc>
                <a:spcPts val="2240"/>
              </a:lnSpc>
              <a:buFont typeface="Arial"/>
              <a:buChar char="•"/>
            </a:pPr>
            <a:r>
              <a:rPr lang="en-US" sz="1600">
                <a:solidFill>
                  <a:srgbClr val="5F7C8B"/>
                </a:solidFill>
                <a:latin typeface="Montserrat Classic"/>
                <a:ea typeface="Montserrat Classic"/>
                <a:cs typeface="Montserrat Classic"/>
                <a:sym typeface="Montserrat Classic"/>
              </a:rPr>
              <a:t>Programs must ensure that all participants are provided with the necessary equipment and supplies needed to complete any assignments. </a:t>
            </a:r>
          </a:p>
          <a:p>
            <a:pPr marL="345441" lvl="1" indent="-172721" algn="l">
              <a:lnSpc>
                <a:spcPts val="2240"/>
              </a:lnSpc>
              <a:buFont typeface="Arial"/>
              <a:buChar char="•"/>
            </a:pPr>
            <a:r>
              <a:rPr lang="en-US" sz="1600">
                <a:solidFill>
                  <a:srgbClr val="5F7C8B"/>
                </a:solidFill>
                <a:latin typeface="Montserrat Classic"/>
                <a:ea typeface="Montserrat Classic"/>
                <a:cs typeface="Montserrat Classic"/>
                <a:sym typeface="Montserrat Classic"/>
              </a:rPr>
              <a:t>Worksites should post Child Labor Laws, when appropriate, and ensure participants are aware of workers’ rights.</a:t>
            </a:r>
          </a:p>
          <a:p>
            <a:pPr marL="345441" lvl="1" indent="-172721" algn="l">
              <a:lnSpc>
                <a:spcPts val="2240"/>
              </a:lnSpc>
              <a:buFont typeface="Arial"/>
              <a:buChar char="•"/>
            </a:pPr>
            <a:r>
              <a:rPr lang="en-US" sz="1600">
                <a:solidFill>
                  <a:srgbClr val="5F7C8B"/>
                </a:solidFill>
                <a:latin typeface="Montserrat Classic"/>
                <a:ea typeface="Montserrat Classic"/>
                <a:cs typeface="Montserrat Classic"/>
                <a:sym typeface="Montserrat Classic"/>
              </a:rPr>
              <a:t>Worksites sponsored by faith-based organizations may not engage participants in activities that are religious in nature. For example, it is not appropriate for </a:t>
            </a:r>
            <a:r>
              <a:rPr lang="en-US" sz="1600" err="1">
                <a:solidFill>
                  <a:srgbClr val="5F7C8B"/>
                </a:solidFill>
                <a:latin typeface="Montserrat Classic"/>
                <a:ea typeface="Montserrat Classic"/>
                <a:cs typeface="Montserrat Classic"/>
                <a:sym typeface="Montserrat Classic"/>
              </a:rPr>
              <a:t>YouthWorks</a:t>
            </a:r>
            <a:r>
              <a:rPr lang="en-US" sz="1600">
                <a:solidFill>
                  <a:srgbClr val="5F7C8B"/>
                </a:solidFill>
                <a:latin typeface="Montserrat Classic"/>
                <a:ea typeface="Montserrat Classic"/>
                <a:cs typeface="Montserrat Classic"/>
                <a:sym typeface="Montserrat Classic"/>
              </a:rPr>
              <a:t> participants to be asked to teach religious studies.</a:t>
            </a:r>
          </a:p>
          <a:p>
            <a:pPr algn="l">
              <a:lnSpc>
                <a:spcPts val="2240"/>
              </a:lnSpc>
            </a:pPr>
            <a:r>
              <a:rPr lang="en-US" sz="1600">
                <a:solidFill>
                  <a:srgbClr val="5F7C8B"/>
                </a:solidFill>
                <a:latin typeface="Montserrat Classic"/>
                <a:ea typeface="Montserrat Classic"/>
                <a:cs typeface="Montserrat Classic"/>
                <a:sym typeface="Montserrat Classic"/>
              </a:rPr>
              <a:t>Note: All participants taking part in traditional in-person placements or employer-structured work from home placements must have a valid work permit. However, participants engaging in virtual career development programming or occupational training courses only do not need work permits because this programming constitutes a learning experience rather than a job.</a:t>
            </a:r>
          </a:p>
          <a:p>
            <a:pPr algn="l">
              <a:lnSpc>
                <a:spcPts val="2240"/>
              </a:lnSpc>
            </a:pPr>
            <a:endParaRPr lang="en-US" sz="1600">
              <a:solidFill>
                <a:srgbClr val="5F7C8B"/>
              </a:solidFill>
              <a:latin typeface="Montserrat Classic"/>
              <a:ea typeface="Montserrat Classic"/>
              <a:cs typeface="Montserrat Classic"/>
              <a:sym typeface="Montserrat Classic"/>
            </a:endParaRPr>
          </a:p>
          <a:p>
            <a:pPr algn="l">
              <a:lnSpc>
                <a:spcPts val="2240"/>
              </a:lnSpc>
            </a:pPr>
            <a:endParaRPr lang="en-US" sz="1600">
              <a:solidFill>
                <a:srgbClr val="5F7C8B"/>
              </a:solidFill>
              <a:latin typeface="Montserrat Classic"/>
              <a:ea typeface="Montserrat Classic"/>
              <a:cs typeface="Montserrat Classic"/>
              <a:sym typeface="Montserrat Classic"/>
            </a:endParaRPr>
          </a:p>
        </p:txBody>
      </p:sp>
      <p:sp>
        <p:nvSpPr>
          <p:cNvPr id="6" name="Freeform 6"/>
          <p:cNvSpPr/>
          <p:nvPr/>
        </p:nvSpPr>
        <p:spPr>
          <a:xfrm>
            <a:off x="12636904" y="2423538"/>
            <a:ext cx="5439924" cy="5439924"/>
          </a:xfrm>
          <a:custGeom>
            <a:avLst/>
            <a:gdLst/>
            <a:ahLst/>
            <a:cxnLst/>
            <a:rect l="l" t="t" r="r" b="b"/>
            <a:pathLst>
              <a:path w="5439924" h="5439924">
                <a:moveTo>
                  <a:pt x="0" y="0"/>
                </a:moveTo>
                <a:lnTo>
                  <a:pt x="5439925" y="0"/>
                </a:lnTo>
                <a:lnTo>
                  <a:pt x="5439925" y="5439924"/>
                </a:lnTo>
                <a:lnTo>
                  <a:pt x="0" y="5439924"/>
                </a:lnTo>
                <a:lnTo>
                  <a:pt x="0" y="0"/>
                </a:lnTo>
                <a:close/>
              </a:path>
            </a:pathLst>
          </a:custGeom>
          <a:blipFill>
            <a:blip r:embed="rId2"/>
            <a:stretch>
              <a:fillRect/>
            </a:stretch>
          </a:blipFill>
          <a:ln cap="sq">
            <a:noFill/>
            <a:prstDash val="solid"/>
            <a:miter/>
          </a:ln>
        </p:spPr>
        <p:txBody>
          <a:bodyPr/>
          <a:lstStyle/>
          <a:p>
            <a:endParaRPr lang="en-US"/>
          </a:p>
        </p:txBody>
      </p:sp>
      <p:sp>
        <p:nvSpPr>
          <p:cNvPr id="7" name="TextBox 7"/>
          <p:cNvSpPr txBox="1"/>
          <p:nvPr/>
        </p:nvSpPr>
        <p:spPr>
          <a:xfrm>
            <a:off x="13769329" y="8521841"/>
            <a:ext cx="3489971" cy="356234"/>
          </a:xfrm>
          <a:prstGeom prst="rect">
            <a:avLst/>
          </a:prstGeom>
        </p:spPr>
        <p:txBody>
          <a:bodyPr lIns="0" tIns="0" rIns="0" bIns="0" rtlCol="0" anchor="t">
            <a:spAutoFit/>
          </a:bodyPr>
          <a:lstStyle/>
          <a:p>
            <a:pPr algn="r">
              <a:lnSpc>
                <a:spcPts val="2940"/>
              </a:lnSpc>
            </a:pPr>
            <a:r>
              <a:rPr lang="en-US" sz="2100" b="1">
                <a:solidFill>
                  <a:srgbClr val="0C3B5D"/>
                </a:solidFill>
                <a:latin typeface="Montserrat Classic Bold"/>
                <a:ea typeface="Montserrat Classic Bold"/>
                <a:cs typeface="Montserrat Classic Bold"/>
                <a:sym typeface="Montserrat Classic Bold"/>
              </a:rPr>
              <a:t>Sub-Grantees</a:t>
            </a:r>
          </a:p>
        </p:txBody>
      </p:sp>
      <p:sp>
        <p:nvSpPr>
          <p:cNvPr id="8" name="TextBox 8"/>
          <p:cNvSpPr txBox="1"/>
          <p:nvPr/>
        </p:nvSpPr>
        <p:spPr>
          <a:xfrm>
            <a:off x="589089" y="829310"/>
            <a:ext cx="9186134" cy="503555"/>
          </a:xfrm>
          <a:prstGeom prst="rect">
            <a:avLst/>
          </a:prstGeom>
        </p:spPr>
        <p:txBody>
          <a:bodyPr lIns="0" tIns="0" rIns="0" bIns="0" rtlCol="0" anchor="t">
            <a:spAutoFit/>
          </a:bodyPr>
          <a:lstStyle/>
          <a:p>
            <a:pPr algn="l">
              <a:lnSpc>
                <a:spcPts val="3760"/>
              </a:lnSpc>
            </a:pPr>
            <a:r>
              <a:rPr lang="en-US" sz="4000" b="1">
                <a:solidFill>
                  <a:srgbClr val="0C3B5D"/>
                </a:solidFill>
                <a:latin typeface="Montserrat Heavy"/>
                <a:ea typeface="Montserrat Heavy"/>
                <a:cs typeface="Montserrat Heavy"/>
                <a:sym typeface="Montserrat Heavy"/>
              </a:rPr>
              <a:t>Provider’s Program Expectations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D141F6A29DAA4BBC66FF2709B11F69" ma:contentTypeVersion="17" ma:contentTypeDescription="Create a new document." ma:contentTypeScope="" ma:versionID="a3cb59af4a37c45dc12e242f2f19eec0">
  <xsd:schema xmlns:xsd="http://www.w3.org/2001/XMLSchema" xmlns:xs="http://www.w3.org/2001/XMLSchema" xmlns:p="http://schemas.microsoft.com/office/2006/metadata/properties" xmlns:ns2="03460cb3-9345-4c93-8712-739d90ce718a" xmlns:ns3="03fecf10-e145-46b0-9fbf-a31e6644255d" targetNamespace="http://schemas.microsoft.com/office/2006/metadata/properties" ma:root="true" ma:fieldsID="c2fb4a89c19f2b8fcfc612b7379686cc" ns2:_="" ns3:_="">
    <xsd:import namespace="03460cb3-9345-4c93-8712-739d90ce718a"/>
    <xsd:import namespace="03fecf10-e145-46b0-9fbf-a31e6644255d"/>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TaxCatchAll" minOccurs="0"/>
                <xsd:element ref="ns2:MediaServiceGenerationTime" minOccurs="0"/>
                <xsd:element ref="ns2:MediaServiceEventHashCode" minOccurs="0"/>
                <xsd:element ref="ns2:lcf76f155ced4ddcb4097134ff3c332f" minOccurs="0"/>
                <xsd:element ref="ns3:SharedWithUsers" minOccurs="0"/>
                <xsd:element ref="ns3:SharedWithDetails"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460cb3-9345-4c93-8712-739d90ce71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1654f55-9e4f-4e50-acea-a0858a1977b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fecf10-e145-46b0-9fbf-a31e664425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895ca20-4796-4250-8a70-905bbbc8121c}" ma:internalName="TaxCatchAll" ma:showField="CatchAllData" ma:web="03fecf10-e145-46b0-9fbf-a31e6644255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3fecf10-e145-46b0-9fbf-a31e6644255d">
      <UserInfo>
        <DisplayName/>
        <AccountId xsi:nil="true"/>
        <AccountType/>
      </UserInfo>
    </SharedWithUsers>
    <TaxCatchAll xmlns="03fecf10-e145-46b0-9fbf-a31e6644255d" xsi:nil="true"/>
    <lcf76f155ced4ddcb4097134ff3c332f xmlns="03460cb3-9345-4c93-8712-739d90ce718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F9541C7-F705-4D68-90E1-9B0D4ADEFC86}">
  <ds:schemaRefs>
    <ds:schemaRef ds:uri="http://schemas.microsoft.com/sharepoint/v3/contenttype/forms"/>
  </ds:schemaRefs>
</ds:datastoreItem>
</file>

<file path=customXml/itemProps2.xml><?xml version="1.0" encoding="utf-8"?>
<ds:datastoreItem xmlns:ds="http://schemas.openxmlformats.org/officeDocument/2006/customXml" ds:itemID="{593114E7-E17E-4C89-AA75-C757A1C3E901}">
  <ds:schemaRefs>
    <ds:schemaRef ds:uri="03460cb3-9345-4c93-8712-739d90ce718a"/>
    <ds:schemaRef ds:uri="03fecf10-e145-46b0-9fbf-a31e664425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849D58B-A6CA-45FD-B110-6C1D3DE2BE30}">
  <ds:schemaRefs>
    <ds:schemaRef ds:uri="03460cb3-9345-4c93-8712-739d90ce718a"/>
    <ds:schemaRef ds:uri="03fecf10-e145-46b0-9fbf-a31e6644255d"/>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6312</TotalTime>
  <Words>2214</Words>
  <Application>Microsoft Office PowerPoint</Application>
  <PresentationFormat>Custom</PresentationFormat>
  <Paragraphs>175</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Montserrat Heavy</vt:lpstr>
      <vt:lpstr>Wingdings</vt:lpstr>
      <vt:lpstr>Arial</vt:lpstr>
      <vt:lpstr>Montserrat Classic</vt:lpstr>
      <vt:lpstr>Montserrat Classic Bold</vt:lpstr>
      <vt:lpstr>Montserrat Ultra-Bold</vt:lpstr>
      <vt:lpstr>Calibri</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YW 24-25 Bidder's Conference PPT</dc:title>
  <cp:lastModifiedBy>Geymi Santana</cp:lastModifiedBy>
  <cp:revision>1</cp:revision>
  <dcterms:created xsi:type="dcterms:W3CDTF">2006-08-16T00:00:00Z</dcterms:created>
  <dcterms:modified xsi:type="dcterms:W3CDTF">2025-01-13T22:54:39Z</dcterms:modified>
  <dc:identifier>DAF8xRSn5W8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0x01010043D141F6A29DAA4BBC66FF2709B11F69</vt:lpwstr>
  </property>
</Properties>
</file>