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9" r:id="rId1"/>
    <p:sldMasterId id="2147483803" r:id="rId2"/>
  </p:sldMasterIdLst>
  <p:notesMasterIdLst>
    <p:notesMasterId r:id="rId27"/>
  </p:notesMasterIdLst>
  <p:handoutMasterIdLst>
    <p:handoutMasterId r:id="rId28"/>
  </p:handoutMasterIdLst>
  <p:sldIdLst>
    <p:sldId id="256" r:id="rId3"/>
    <p:sldId id="397" r:id="rId4"/>
    <p:sldId id="374" r:id="rId5"/>
    <p:sldId id="375" r:id="rId6"/>
    <p:sldId id="376" r:id="rId7"/>
    <p:sldId id="377" r:id="rId8"/>
    <p:sldId id="378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6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D8B"/>
    <a:srgbClr val="387F95"/>
    <a:srgbClr val="14264E"/>
    <a:srgbClr val="000062"/>
    <a:srgbClr val="1B3062"/>
    <a:srgbClr val="97AFC3"/>
    <a:srgbClr val="213565"/>
    <a:srgbClr val="D00303"/>
    <a:srgbClr val="304C8C"/>
    <a:srgbClr val="6BB2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89919" autoAdjust="0"/>
  </p:normalViewPr>
  <p:slideViewPr>
    <p:cSldViewPr snapToGrid="0" snapToObjects="1">
      <p:cViewPr>
        <p:scale>
          <a:sx n="60" d="100"/>
          <a:sy n="60" d="100"/>
        </p:scale>
        <p:origin x="13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E5BF43-82B6-A340-A11C-D849050A7C8B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02C5CC-D168-3C45-AEA7-76B076433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864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36C218-8DD8-214C-8805-1036482E7AA1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558043-2482-A94A-B2AA-11AE8A230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08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82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965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02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24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032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25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58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4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945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97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8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7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56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087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437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696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87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6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7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95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10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9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58043-2482-A94A-B2AA-11AE8A230D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01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3C196-BBBE-094F-8813-49681F8321F1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A6E68-44EC-3E41-88B8-F4904B348871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9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019F-DA00-974E-B863-D10259F08F29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84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b="1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2054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334125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6"/>
          <p:cNvSpPr txBox="1">
            <a:spLocks/>
          </p:cNvSpPr>
          <p:nvPr userDrawn="1"/>
        </p:nvSpPr>
        <p:spPr>
          <a:xfrm>
            <a:off x="838200" y="6410325"/>
            <a:ext cx="3581400" cy="3667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Georgia"/>
              </a:rPr>
              <a:t>Chicago Cook Workforce Partnership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 eaLnBrk="1" latinLnBrk="0" hangingPunct="1">
              <a:defRPr kumimoji="0" sz="1100" b="1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593455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rgbClr val="7B98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2FAE0BC-8CA7-3E49-B1AE-8E3657282F52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rgbClr val="004C77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29795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3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5F8B4F0-FD6C-ED4A-B054-66B185F13D9E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757869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3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Georgia"/>
              <a:ea typeface="MS PGothic" pitchFamily="34" charset="-128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240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1C18DAA-56D7-9F48-8CA4-39D749F2A306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64514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47069A7-06CA-4A4D-9FCC-8EFCB658C9FD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343848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" name="Rectangle 1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C34FE42-3829-3D42-B323-AFB1B7A289E0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A455349D-6E47-4900-AE1A-C2482E2E97D7}" type="slidenum">
              <a:rPr lang="en-US">
                <a:latin typeface="Georgia"/>
              </a:rPr>
              <a:pPr>
                <a:defRPr/>
              </a:pPr>
              <a:t>‹#›</a:t>
            </a:fld>
            <a:endParaRPr lang="en-US" dirty="0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516909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rgbClr val="004C77">
                    <a:shade val="75000"/>
                  </a:srgbClr>
                </a:solidFill>
              </a:defRPr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2B8E805-D5B9-5D49-81CC-69F5A0150BBB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46167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3DFA6-418E-2C49-B1EA-73EC3A3D626B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99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6E36599-0A7E-1643-9C4B-B2072892FB91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34471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308AF99-DC54-2C4C-9564-808F272D7AE9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93858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defRPr/>
            </a:pPr>
            <a:endParaRPr lang="en-US" dirty="0">
              <a:solidFill>
                <a:prstClr val="white"/>
              </a:solidFill>
              <a:latin typeface="Georgia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latin typeface="Georgia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BAFE3BE-3D61-D046-87A6-A9B06B9DF8C5}" type="datetime1">
              <a:rPr lang="en-US" smtClean="0">
                <a:latin typeface="Georgia"/>
                <a:ea typeface="MS PGothic" pitchFamily="34" charset="-128"/>
              </a:rPr>
              <a:t>11/13/2019</a:t>
            </a:fld>
            <a:endParaRPr lang="en-US">
              <a:latin typeface="Georgia"/>
              <a:ea typeface="MS PGothic" pitchFamily="34" charset="-128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42143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04EC5-71F2-D042-A854-6BDCA3A4DDAE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2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E4EB2-8ECE-A747-9AD9-0A9D775BDCAA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3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3C81B-86E0-A54C-9A8C-F567BD71F63E}" type="datetime1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4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1AB93-AD1C-5F49-9DB3-50DFC50CE82D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4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3F6B5-2972-474A-AE0B-1C9044E6343F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24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548D-0FE4-DE44-A8A2-6AC63E2D68B4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3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F3E4-B4DB-864A-AD95-752172BDF744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45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E2C8-6E6A-8A4B-B85C-CD0AF04C397D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fld id="{08F218F1-64D9-5F4E-BEB2-640B54155A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3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4008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06680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400">
              <a:defRPr/>
            </a:pPr>
            <a:endParaRPr lang="en-US" dirty="0">
              <a:solidFill>
                <a:prstClr val="black"/>
              </a:solidFill>
              <a:latin typeface="Georgia"/>
              <a:ea typeface="MS PGothic" pitchFamily="34" charset="-128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00800" y="6388100"/>
            <a:ext cx="2432050" cy="30956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b="1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914400">
              <a:defRPr/>
            </a:pPr>
            <a:endParaRPr lang="en-US">
              <a:latin typeface="Georgia"/>
            </a:endParaRPr>
          </a:p>
        </p:txBody>
      </p:sp>
      <p:sp>
        <p:nvSpPr>
          <p:cNvPr id="1031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2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3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334125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Footer Placeholder 16"/>
          <p:cNvSpPr txBox="1">
            <a:spLocks/>
          </p:cNvSpPr>
          <p:nvPr/>
        </p:nvSpPr>
        <p:spPr>
          <a:xfrm>
            <a:off x="838200" y="6410325"/>
            <a:ext cx="3581400" cy="36671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latin typeface="Georgia"/>
              </a:rPr>
              <a:t>Chicago Cook Workforce Partnership </a:t>
            </a:r>
          </a:p>
        </p:txBody>
      </p:sp>
    </p:spTree>
    <p:extLst>
      <p:ext uri="{BB962C8B-B14F-4D97-AF65-F5344CB8AC3E}">
        <p14:creationId xmlns:p14="http://schemas.microsoft.com/office/powerpoint/2010/main" val="3849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accent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chemeClr val="accent1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7B9899"/>
        </a:buClr>
        <a:buSzPct val="85000"/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04C77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4D4D4F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MS PGothic" pitchFamily="34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004C77"/>
        </a:buClr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eta.gov/wioa/about/final-rule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/>
          <p:nvPr/>
        </p:nvSpPr>
        <p:spPr>
          <a:xfrm rot="10800000" flipV="1">
            <a:off x="5203345" y="3882580"/>
            <a:ext cx="3940654" cy="2975420"/>
          </a:xfrm>
          <a:prstGeom prst="rtTriangle">
            <a:avLst/>
          </a:prstGeom>
          <a:solidFill>
            <a:srgbClr val="0080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BB2B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  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447921"/>
            <a:ext cx="6995583" cy="3397250"/>
          </a:xfrm>
        </p:spPr>
        <p:txBody>
          <a:bodyPr>
            <a:normAutofit/>
          </a:bodyPr>
          <a:lstStyle/>
          <a:p>
            <a:endParaRPr lang="en-US" sz="3500" b="1" i="1" dirty="0">
              <a:solidFill>
                <a:srgbClr val="304C8C"/>
              </a:solidFill>
              <a:latin typeface="Cambria"/>
              <a:cs typeface="Arial"/>
            </a:endParaRP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Right Triangle 14"/>
          <p:cNvSpPr/>
          <p:nvPr/>
        </p:nvSpPr>
        <p:spPr>
          <a:xfrm rot="10800000">
            <a:off x="5105737" y="-1"/>
            <a:ext cx="4038262" cy="4146547"/>
          </a:xfrm>
          <a:prstGeom prst="rtTriangle">
            <a:avLst/>
          </a:prstGeom>
          <a:solidFill>
            <a:srgbClr val="97AFC3">
              <a:alpha val="9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0" y="5344304"/>
            <a:ext cx="3331949" cy="1513696"/>
          </a:xfrm>
          <a:prstGeom prst="rtTriangle">
            <a:avLst/>
          </a:prstGeom>
          <a:solidFill>
            <a:srgbClr val="14264E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0C28F9-AE9C-4403-85FD-11E8D5DDA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45995"/>
            <a:ext cx="5472877" cy="168443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06BACBC-8131-4AD6-8FF7-168038665AE1}"/>
              </a:ext>
            </a:extLst>
          </p:cNvPr>
          <p:cNvSpPr txBox="1">
            <a:spLocks/>
          </p:cNvSpPr>
          <p:nvPr/>
        </p:nvSpPr>
        <p:spPr>
          <a:xfrm>
            <a:off x="1698572" y="1712117"/>
            <a:ext cx="4419600" cy="18049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Bidder’s Conference: </a:t>
            </a:r>
            <a:br>
              <a:rPr lang="en-US" sz="2400" dirty="0"/>
            </a:br>
            <a:r>
              <a:rPr lang="en-US" sz="2400" dirty="0"/>
              <a:t>One-Stop Career Center  Operator Services in the </a:t>
            </a:r>
            <a:br>
              <a:rPr lang="en-US" sz="2400" dirty="0"/>
            </a:br>
            <a:r>
              <a:rPr lang="en-US" sz="2400" dirty="0"/>
              <a:t>Metro North Region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81127E4-4C6F-4074-840C-00FC86C6A3EF}"/>
              </a:ext>
            </a:extLst>
          </p:cNvPr>
          <p:cNvSpPr txBox="1">
            <a:spLocks/>
          </p:cNvSpPr>
          <p:nvPr/>
        </p:nvSpPr>
        <p:spPr>
          <a:xfrm>
            <a:off x="1803807" y="3665445"/>
            <a:ext cx="4405923" cy="1072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November 13, 2019</a:t>
            </a:r>
          </a:p>
          <a:p>
            <a:r>
              <a:rPr lang="en-US" sz="1800" dirty="0">
                <a:solidFill>
                  <a:schemeClr val="tx1"/>
                </a:solidFill>
              </a:rPr>
              <a:t>11am-12:30PM Eastern Time</a:t>
            </a:r>
          </a:p>
          <a:p>
            <a:r>
              <a:rPr lang="en-US" sz="1800" dirty="0">
                <a:solidFill>
                  <a:schemeClr val="tx1"/>
                </a:solidFill>
              </a:rPr>
              <a:t>Via Webinar</a:t>
            </a:r>
          </a:p>
          <a:p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11C7A46-4669-4487-9515-F00F8ADF2046}"/>
              </a:ext>
            </a:extLst>
          </p:cNvPr>
          <p:cNvSpPr txBox="1">
            <a:spLocks/>
          </p:cNvSpPr>
          <p:nvPr/>
        </p:nvSpPr>
        <p:spPr>
          <a:xfrm>
            <a:off x="1814787" y="5302138"/>
            <a:ext cx="4405923" cy="10726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b="1" i="1" u="sng" dirty="0">
                <a:solidFill>
                  <a:schemeClr val="tx1"/>
                </a:solidFill>
              </a:rPr>
              <a:t>**PLEASE TYPE NAME AND ORGANIZATION INTO THE CHAT BOX**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6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The Career Center is the human resource vendor of choice for local companies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Industry-occupational experts with relationships with companies in Metro North targeted industries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Examples of employer services: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Advertise Job Openings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Customized Recruitments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Customized Screening of Applicants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Job Profiling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Job Matching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Provide Access to Space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Conduct Job 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METRO NORTH CAREER CENTER VISION-</a:t>
            </a:r>
          </a:p>
          <a:p>
            <a:r>
              <a:rPr lang="en-US" sz="2000" b="1" dirty="0"/>
              <a:t>EMPLOYER SERVICES</a:t>
            </a:r>
          </a:p>
        </p:txBody>
      </p:sp>
    </p:spTree>
    <p:extLst>
      <p:ext uri="{BB962C8B-B14F-4D97-AF65-F5344CB8AC3E}">
        <p14:creationId xmlns:p14="http://schemas.microsoft.com/office/powerpoint/2010/main" val="2688941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Provide innovative services to the following populations: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Individuals with basic skills deficiency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Limited English speakers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Highly educated immigrants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Veterans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Individuals with criminal backgrounds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Recipients of public assistance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METRO NORTH CAREER CENTER VISION-</a:t>
            </a:r>
          </a:p>
          <a:p>
            <a:r>
              <a:rPr lang="en-US" sz="2000" b="1" dirty="0"/>
              <a:t>INDIVIDUALS WITH BARRIERS TO EMPLOYMENT</a:t>
            </a:r>
          </a:p>
        </p:txBody>
      </p:sp>
    </p:spTree>
    <p:extLst>
      <p:ext uri="{BB962C8B-B14F-4D97-AF65-F5344CB8AC3E}">
        <p14:creationId xmlns:p14="http://schemas.microsoft.com/office/powerpoint/2010/main" val="149946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Customer Access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Through multiple entry points – more flexible system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Innovative strategies to reach customers across region – access points, virtual services, partnerships, etc.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Innovation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Innovative strategies to deliver employer and job seeker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METRO NORTH CAREER CENTER VISION-</a:t>
            </a:r>
          </a:p>
          <a:p>
            <a:r>
              <a:rPr lang="en-US" sz="2000" b="1" dirty="0"/>
              <a:t>CUSTOMER ACCESS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336855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Employer Services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Customized Recruiting and Screening Services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Information and Technical Assistance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Employer Professional Development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Career Services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Basic Services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Individualized Services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Training Services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Follow-up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WIOA CAREER AND EMPLOYER SERVICES</a:t>
            </a:r>
          </a:p>
        </p:txBody>
      </p:sp>
    </p:spTree>
    <p:extLst>
      <p:ext uri="{BB962C8B-B14F-4D97-AF65-F5344CB8AC3E}">
        <p14:creationId xmlns:p14="http://schemas.microsoft.com/office/powerpoint/2010/main" val="3843862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Receive funds to provide targeted individualized and case management services to eligible customers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Responsible for eligibility determination and registration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Offer and provide in-depth individualized career services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000" dirty="0">
                <a:solidFill>
                  <a:srgbClr val="366D8B"/>
                </a:solidFill>
              </a:rPr>
              <a:t> 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Process Individual Training Account (ITA) vouchers for customers entering occupational skills or education training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Alternative training models 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Career pathways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WIOA DISLOCATED WORKER AND ADULT SERVICES</a:t>
            </a:r>
          </a:p>
        </p:txBody>
      </p:sp>
    </p:spTree>
    <p:extLst>
      <p:ext uri="{BB962C8B-B14F-4D97-AF65-F5344CB8AC3E}">
        <p14:creationId xmlns:p14="http://schemas.microsoft.com/office/powerpoint/2010/main" val="916056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Receive funds to provide targeted individualized and case management services to eligible customers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Responsible for eligibility determination and registration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Offer and provide in-depth individualized career services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000" dirty="0">
                <a:solidFill>
                  <a:srgbClr val="366D8B"/>
                </a:solidFill>
              </a:rPr>
              <a:t> 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Process Individual Training Account (ITA) vouchers for customers entering occupational skills or education training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Alternative training models 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Career pathways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WIOA DISLOCATED WORKER AND ADULT SERVICES</a:t>
            </a:r>
          </a:p>
        </p:txBody>
      </p:sp>
    </p:spTree>
    <p:extLst>
      <p:ext uri="{BB962C8B-B14F-4D97-AF65-F5344CB8AC3E}">
        <p14:creationId xmlns:p14="http://schemas.microsoft.com/office/powerpoint/2010/main" val="740439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Approximately $3.2M estimated for FY2021 (pgs. 23-26)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Refer to pages 38-39 for Budget Form instructions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Complete Excel budget forms in this order as each auto fills the next: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000" dirty="0">
                <a:solidFill>
                  <a:srgbClr val="366D8B"/>
                </a:solidFill>
              </a:rPr>
              <a:t>	1. Salaries- Complete the FTE (i.e., .5, 1) under the location 	(form will then auto fill the FTE column)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000" dirty="0">
                <a:solidFill>
                  <a:srgbClr val="366D8B"/>
                </a:solidFill>
              </a:rPr>
              <a:t>	2. Budget 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2000" dirty="0">
                <a:solidFill>
                  <a:srgbClr val="366D8B"/>
                </a:solidFill>
              </a:rPr>
              <a:t>	3. Narrative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CAREER CENTER FUNDING AVAILABILITY AND BUDGET FORMS</a:t>
            </a:r>
          </a:p>
        </p:txBody>
      </p:sp>
    </p:spTree>
    <p:extLst>
      <p:ext uri="{BB962C8B-B14F-4D97-AF65-F5344CB8AC3E}">
        <p14:creationId xmlns:p14="http://schemas.microsoft.com/office/powerpoint/2010/main" val="1051679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Carry-over of customers already receiving services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Current locations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Start-up costs are allowable costs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Performance based and cost reimbursable funding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Interviewing all current interested staff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17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NEW OPERATOR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214690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Private, for profit or non-profit company or a government agency. Eligible bidders include: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Institutions of higher education;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Community organizations;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Non-traditional public schools, e.g., night or adult school, career or technical education school;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Workforce intermediaries;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Business organizations, including chambers of commerce;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Labor organizations;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Staffing or talent companies; and </a:t>
            </a:r>
          </a:p>
          <a:p>
            <a:pPr marL="731520" lvl="1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 consortium of public agencies. 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* Elementary and secondary schools are not eligible bidders.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18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ELIGIBLE BIDDERS</a:t>
            </a:r>
          </a:p>
        </p:txBody>
      </p:sp>
    </p:spTree>
    <p:extLst>
      <p:ext uri="{BB962C8B-B14F-4D97-AF65-F5344CB8AC3E}">
        <p14:creationId xmlns:p14="http://schemas.microsoft.com/office/powerpoint/2010/main" val="979559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Lead agency for the collaborative or partnership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Roles and responsibilities of each collaborator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Organizational chart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Flow of funds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Partner’s fiscal responsibility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Qualified fiscal agent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CONSORTIUMS AND SUBCONTRACTING</a:t>
            </a:r>
          </a:p>
        </p:txBody>
      </p:sp>
    </p:spTree>
    <p:extLst>
      <p:ext uri="{BB962C8B-B14F-4D97-AF65-F5344CB8AC3E}">
        <p14:creationId xmlns:p14="http://schemas.microsoft.com/office/powerpoint/2010/main" val="190925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PLEASE TYPE NAME AND ORGANIZATION INTO THE CHAT BOX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366D8B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EVERYONE IS MUTED UNTIL THE Q&amp;A AT THE END TO REDUCE BACKGROUND NOISE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366D8B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ASK QUESTIONS VIA THE CHAT BOX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WILL ADDRESS QUESTIONS AT THE END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ANSWERS ARE NOT FINAL UNTIL POSTED ON RFP WEBPAGE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366D8B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WEBINAR IS BEING RECORDED. WILL BE POSTED TO RFP WEBPAGE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B0F62E-AF78-495C-B3A1-1858EF0B8AE6}"/>
              </a:ext>
            </a:extLst>
          </p:cNvPr>
          <p:cNvSpPr txBox="1"/>
          <p:nvPr/>
        </p:nvSpPr>
        <p:spPr>
          <a:xfrm>
            <a:off x="339969" y="196829"/>
            <a:ext cx="5767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BEFORE WE GET STARTED…</a:t>
            </a:r>
          </a:p>
        </p:txBody>
      </p:sp>
    </p:spTree>
    <p:extLst>
      <p:ext uri="{BB962C8B-B14F-4D97-AF65-F5344CB8AC3E}">
        <p14:creationId xmlns:p14="http://schemas.microsoft.com/office/powerpoint/2010/main" val="2765010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Letters of Intent are required by November 22, 2019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Proposals are due by 4:00pm on December 20, 2019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One original and 12 hard copies of completed proposal(s) are due at the Metro North WB’s office, 186 Alewife Brook Parkway, Suite 216, Cambridge, MA 02138, no later than 4:00pm, December 20, 2019.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Flash drive including one PDF (narrative, attachments) and one EXCEL (budget)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SUBMISSION PROCESS</a:t>
            </a:r>
          </a:p>
        </p:txBody>
      </p:sp>
    </p:spTree>
    <p:extLst>
      <p:ext uri="{BB962C8B-B14F-4D97-AF65-F5344CB8AC3E}">
        <p14:creationId xmlns:p14="http://schemas.microsoft.com/office/powerpoint/2010/main" val="3618155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EVALUATION CRITERIA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6FA88EA-FE68-424A-B562-6E7A05F5E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40435"/>
              </p:ext>
            </p:extLst>
          </p:nvPr>
        </p:nvGraphicFramePr>
        <p:xfrm>
          <a:off x="574431" y="1447190"/>
          <a:ext cx="7819292" cy="440315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407562">
                  <a:extLst>
                    <a:ext uri="{9D8B030D-6E8A-4147-A177-3AD203B41FA5}">
                      <a16:colId xmlns:a16="http://schemas.microsoft.com/office/drawing/2014/main" val="3806747064"/>
                    </a:ext>
                  </a:extLst>
                </a:gridCol>
                <a:gridCol w="1411730">
                  <a:extLst>
                    <a:ext uri="{9D8B030D-6E8A-4147-A177-3AD203B41FA5}">
                      <a16:colId xmlns:a16="http://schemas.microsoft.com/office/drawing/2014/main" val="1167995293"/>
                    </a:ext>
                  </a:extLst>
                </a:gridCol>
              </a:tblGrid>
              <a:tr h="48886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C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BE3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</a:t>
                      </a:r>
                      <a:r>
                        <a:rPr lang="en-US" sz="2000" b="1" spc="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sz="2000" b="1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en-US" sz="2000" b="1" spc="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B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488211"/>
                  </a:ext>
                </a:extLst>
              </a:tr>
              <a:tr h="492279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io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spc="-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ture</a:t>
                      </a:r>
                      <a:r>
                        <a:rPr lang="en-US" sz="2000" b="1" spc="-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Capaci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374498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Staff Plan and Qualifications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8706025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esign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550476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ast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 a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spc="-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114001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ial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 spc="-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US" sz="2000" b="1" spc="-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ture</a:t>
                      </a:r>
                      <a:r>
                        <a:rPr lang="en-US" sz="2000" b="1" spc="-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000" b="1" spc="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iscal</a:t>
                      </a:r>
                      <a:r>
                        <a:rPr lang="en-US" sz="2000" b="1" spc="1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918341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Customer Access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674260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1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Innovation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975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967107"/>
                  </a:ext>
                </a:extLst>
              </a:tr>
              <a:tr h="488860">
                <a:tc>
                  <a:txBody>
                    <a:bodyPr/>
                    <a:lstStyle/>
                    <a:p>
                      <a:pPr marL="6477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en-US" sz="2000" b="1" spc="-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</a:t>
                      </a:r>
                      <a:r>
                        <a:rPr lang="en-US" sz="2000" b="1" spc="-1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oi</a:t>
                      </a:r>
                      <a:r>
                        <a:rPr lang="en-US" sz="2000" b="1" spc="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 Availa</a:t>
                      </a:r>
                      <a:r>
                        <a:rPr lang="en-US" sz="2000" b="1" spc="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9410" marR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301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38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r>
              <a:rPr lang="en-US" sz="1200" dirty="0">
                <a:solidFill>
                  <a:srgbClr val="366D8B"/>
                </a:solidFill>
              </a:rPr>
              <a:t>Please submit proposal in this order: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1.	Cover Page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2.	Partnership Form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3.	Executive Summary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4.	Narrative Response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5.	Career Center RFP Budget, Budget Narrative, and Salaries Chart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6.	Organization Chart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7.	Memorandum of Understanding (MOU) with partners (if a partnership application)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8.	Summaries of Key Personnel/Job Descriptions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9.	Fiscal Questionnaire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10.	List of Board Members (names, business mailing address, affiliation, e-mail and phone numbers)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11.	IRS W-9 Request for Taxpayer Identification Number and Certifications*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12.	If applicable, current Determination Letter from IRS verifying the organization is exempt from federal income 	tax under section 501(c)(3)*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13.	Certificate of Good Standing (from the Massachusetts Department of Revenue at www.mass.gov/dor)*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14.	Tax Exemption Certificate*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15.	Most recent IRS Form 990 (non-profit tax return) and MA Form PC (annual nonprofit state filing)*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16.	Copy of most recent financial audit*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17.	Signed Statement of Compliance and Disclaimer*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18.	Certificate of Lobbying Activities (Link to pdf included)*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19.	One-Stop Center Checklist*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12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1200" dirty="0">
                <a:solidFill>
                  <a:srgbClr val="366D8B"/>
                </a:solidFill>
              </a:rPr>
              <a:t>*Only needed in the original copy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PROPOSAL CONTENTS</a:t>
            </a:r>
          </a:p>
        </p:txBody>
      </p:sp>
    </p:spTree>
    <p:extLst>
      <p:ext uri="{BB962C8B-B14F-4D97-AF65-F5344CB8AC3E}">
        <p14:creationId xmlns:p14="http://schemas.microsoft.com/office/powerpoint/2010/main" val="3652646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8584" y="1189959"/>
            <a:ext cx="834683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Bidder’s Conference PowerPoint and recording will be posted on website by 11/15/19</a:t>
            </a:r>
            <a:endParaRPr lang="en-US" sz="2000" dirty="0">
              <a:solidFill>
                <a:srgbClr val="366D8B"/>
              </a:solidFill>
              <a:highlight>
                <a:srgbClr val="FFFF00"/>
              </a:highlight>
            </a:endParaRP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Letter of Intent required by 11/22/2019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Open Q&amp;A period through 12/13/19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Amendments and Q&amp;A will be posted on the website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Proposals due 12/20/19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342900" lvl="0" indent="-34290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Anticipated contract(s) commencement: 7/1/2020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5612279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QUESTIONS?</a:t>
            </a:r>
          </a:p>
        </p:txBody>
      </p:sp>
      <p:pic>
        <p:nvPicPr>
          <p:cNvPr id="11" name="Picture 2" descr="C:\Users\pfarkas\AppData\Local\Microsoft\Windows\Temporary Internet Files\Content.IE5\5OIAZX88\questions[1].jpg">
            <a:extLst>
              <a:ext uri="{FF2B5EF4-FFF2-40B4-BE49-F238E27FC236}">
                <a16:creationId xmlns:a16="http://schemas.microsoft.com/office/drawing/2014/main" id="{69EF5F3B-FE52-44CB-A030-6AFA3C9DD5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16" y="2034381"/>
            <a:ext cx="431596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7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57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OVERVIEW OF MASSHIRE METRO NORTH WORKFORCE BOARD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WIOA OVERVIEW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RESOURCES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PURPOSE OF RFP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METRO NORTH CAREER CENTER VISION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FUNDS AVAILABLE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BUDGET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ELIGIBLE BIDDERS AND OTHER SELECTION CONSIDERATIONS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SUBMISSION PROCESS AND REVIEW PROCESS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PROPOSAL CONTENT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  <a:ea typeface="Calibri"/>
                <a:cs typeface="Times New Roman"/>
              </a:rPr>
              <a:t>OTHER NEXT STEPS AND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9" y="196829"/>
            <a:ext cx="57677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96997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1 of 16 Workforce Development Boards in the Commonwealth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Promote programs and policies that enable residents to maximize economic self-sufficiency and businesses to have access to a productive workforce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Set local workforce policy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Determine how to best utilize workforce development funds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Develop partnerships to align the needs of employers to residents and maximize resources in the region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Oversee Metro North One-Stop Career Centers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OVERVIEW OF MASSHIRE METRO NORTH WB</a:t>
            </a:r>
          </a:p>
        </p:txBody>
      </p:sp>
    </p:spTree>
    <p:extLst>
      <p:ext uri="{BB962C8B-B14F-4D97-AF65-F5344CB8AC3E}">
        <p14:creationId xmlns:p14="http://schemas.microsoft.com/office/powerpoint/2010/main" val="1191831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Signed into law July 2014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First legislative reform of the public workforce system in 16 years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Funded through the U.S. Department of Labor to help job seekers access employment, education, training, and match employers with skilled workers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Requires each Workforce Board to competitively procure One-Stop Career Center Operator(s) to provide career, training, and employer services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WORKFORCE INNOVATION AND OPPORTUNITY ACT (WIOA)</a:t>
            </a:r>
          </a:p>
        </p:txBody>
      </p:sp>
    </p:spTree>
    <p:extLst>
      <p:ext uri="{BB962C8B-B14F-4D97-AF65-F5344CB8AC3E}">
        <p14:creationId xmlns:p14="http://schemas.microsoft.com/office/powerpoint/2010/main" val="7628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u="sng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u="sng" dirty="0">
                <a:solidFill>
                  <a:srgbClr val="366D8B"/>
                </a:solidFill>
              </a:rPr>
              <a:t>Local</a:t>
            </a:r>
            <a:r>
              <a:rPr lang="en-US" sz="2000" dirty="0">
                <a:solidFill>
                  <a:srgbClr val="366D8B"/>
                </a:solidFill>
              </a:rPr>
              <a:t>:  FY’17 – FY’20 Strategic Plan (masshiremetronorth.org)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u="sng" dirty="0">
                <a:solidFill>
                  <a:srgbClr val="366D8B"/>
                </a:solidFill>
              </a:rPr>
              <a:t>Regional</a:t>
            </a:r>
            <a:r>
              <a:rPr lang="en-US" sz="2000" dirty="0">
                <a:solidFill>
                  <a:srgbClr val="366D8B"/>
                </a:solidFill>
              </a:rPr>
              <a:t>: Greater Boston Regional Planning Blueprint (masshiremetronorth.org)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u="sng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u="sng" dirty="0">
                <a:solidFill>
                  <a:srgbClr val="366D8B"/>
                </a:solidFill>
              </a:rPr>
              <a:t>State</a:t>
            </a:r>
            <a:r>
              <a:rPr lang="en-US" sz="2000" dirty="0">
                <a:solidFill>
                  <a:srgbClr val="366D8B"/>
                </a:solidFill>
              </a:rPr>
              <a:t>: Policies (http://www.mass.gov/massworkforce)</a:t>
            </a:r>
          </a:p>
          <a:p>
            <a:pPr lvl="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u="sng" dirty="0">
                <a:solidFill>
                  <a:srgbClr val="366D8B"/>
                </a:solidFill>
              </a:rPr>
              <a:t>Federal</a:t>
            </a:r>
            <a:r>
              <a:rPr lang="en-US" sz="2000" dirty="0">
                <a:solidFill>
                  <a:srgbClr val="366D8B"/>
                </a:solidFill>
              </a:rPr>
              <a:t>:  WIOA Law and Regulations (https://www.doleta.gov/WIOA/), WIOA Final Rules (</a:t>
            </a:r>
            <a:r>
              <a:rPr lang="en-US" sz="2000" u="sng" dirty="0">
                <a:hlinkClick r:id="rId3"/>
              </a:rPr>
              <a:t>https://www.doleta.gov/wioa/about/final-rules/</a:t>
            </a:r>
            <a:r>
              <a:rPr lang="en-US" sz="2000" dirty="0">
                <a:solidFill>
                  <a:srgbClr val="366D8B"/>
                </a:solidFill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82536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To select a qualified One-Stop Career Center operator(s) to provide career, training, and employer services under WIOA and other public and private funding.  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Innovative service delivery to provide services to unemployed and underemployed adults, dislocated workers, youth and employers.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PURPOSE OF RFP</a:t>
            </a:r>
          </a:p>
        </p:txBody>
      </p:sp>
    </p:spTree>
    <p:extLst>
      <p:ext uri="{BB962C8B-B14F-4D97-AF65-F5344CB8AC3E}">
        <p14:creationId xmlns:p14="http://schemas.microsoft.com/office/powerpoint/2010/main" val="38740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8" y="1175794"/>
            <a:ext cx="834683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Massachusetts Rehabilitation Commission 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Department of Transitional Assistance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Adult Education and Literacy Providers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Older Americans Act Providers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Department of Unemployment Assistance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Veterans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Trade Adjustment Act</a:t>
            </a: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rgbClr val="366D8B"/>
                </a:solidFill>
              </a:rPr>
              <a:t>Massachusetts Commission for the Blind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WIOA CORE PARTNERS</a:t>
            </a:r>
          </a:p>
        </p:txBody>
      </p:sp>
    </p:spTree>
    <p:extLst>
      <p:ext uri="{BB962C8B-B14F-4D97-AF65-F5344CB8AC3E}">
        <p14:creationId xmlns:p14="http://schemas.microsoft.com/office/powerpoint/2010/main" val="385562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1022064"/>
            <a:ext cx="734286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ight Triangle 11"/>
          <p:cNvSpPr/>
          <p:nvPr/>
        </p:nvSpPr>
        <p:spPr>
          <a:xfrm rot="16200000">
            <a:off x="7628588" y="5342584"/>
            <a:ext cx="866632" cy="2164197"/>
          </a:xfrm>
          <a:prstGeom prst="rtTriangle">
            <a:avLst/>
          </a:prstGeom>
          <a:solidFill>
            <a:srgbClr val="366D8B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9969" y="1175794"/>
            <a:ext cx="42320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endParaRPr lang="en-US" sz="2000" dirty="0">
              <a:solidFill>
                <a:srgbClr val="366D8B"/>
              </a:solidFill>
            </a:endParaRPr>
          </a:p>
          <a:p>
            <a:pPr marL="274320" lvl="0" indent="-274320" defTabSz="914400">
              <a:spcBef>
                <a:spcPct val="20000"/>
              </a:spcBef>
              <a:buClr>
                <a:srgbClr val="759AA5">
                  <a:lumMod val="60000"/>
                  <a:lumOff val="40000"/>
                </a:srgbClr>
              </a:buClr>
              <a:buFont typeface="Arial" pitchFamily="34" charset="0"/>
              <a:buChar char="•"/>
            </a:pPr>
            <a:r>
              <a:rPr lang="en-US" sz="2000" u="sng" dirty="0">
                <a:solidFill>
                  <a:srgbClr val="366D8B"/>
                </a:solidFill>
              </a:rPr>
              <a:t>North</a:t>
            </a:r>
            <a:r>
              <a:rPr lang="en-US" sz="2000" dirty="0">
                <a:solidFill>
                  <a:srgbClr val="366D8B"/>
                </a:solidFill>
              </a:rPr>
              <a:t>: Burlington, Melrose, North Reading, Reading, Stoneham, Wakefield, Wilmington, Winchester, and Woburn.</a:t>
            </a:r>
            <a:br>
              <a:rPr lang="en-US" sz="2000" dirty="0">
                <a:solidFill>
                  <a:srgbClr val="366D8B"/>
                </a:solidFill>
              </a:rPr>
            </a:br>
            <a:br>
              <a:rPr lang="en-US" sz="2000" dirty="0">
                <a:solidFill>
                  <a:srgbClr val="366D8B"/>
                </a:solidFill>
              </a:rPr>
            </a:br>
            <a:r>
              <a:rPr lang="en-US" sz="2000" u="sng" dirty="0">
                <a:solidFill>
                  <a:srgbClr val="366D8B"/>
                </a:solidFill>
              </a:rPr>
              <a:t>South</a:t>
            </a:r>
            <a:r>
              <a:rPr lang="en-US" sz="2000" dirty="0">
                <a:solidFill>
                  <a:srgbClr val="366D8B"/>
                </a:solidFill>
              </a:rPr>
              <a:t>: Arlington, Belmont, Cambridge, Chelsea, Everett, Malden, Medford, Revere, Somerville, Watertown, and Winthrop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218F1-64D9-5F4E-BEB2-640B54155A9C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FA5C3-AF99-4178-A2E4-8603EE855F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776" y="97381"/>
            <a:ext cx="2546227" cy="7836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771812-2181-4F04-AEED-06F8BD0E524D}"/>
              </a:ext>
            </a:extLst>
          </p:cNvPr>
          <p:cNvSpPr txBox="1"/>
          <p:nvPr/>
        </p:nvSpPr>
        <p:spPr>
          <a:xfrm>
            <a:off x="339968" y="196829"/>
            <a:ext cx="6257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METRO NORTH REGION</a:t>
            </a:r>
          </a:p>
        </p:txBody>
      </p:sp>
      <p:pic>
        <p:nvPicPr>
          <p:cNvPr id="11" name="Content Placeholder 4" descr="C:\Users\mwong\AppData\Local\Microsoft\Windows\Temporary Internet Files\Content.Outlook\S2PWCFIB\metro north map.jpg">
            <a:extLst>
              <a:ext uri="{FF2B5EF4-FFF2-40B4-BE49-F238E27FC236}">
                <a16:creationId xmlns:a16="http://schemas.microsoft.com/office/drawing/2014/main" id="{F01C9625-39C8-4004-A70B-5E7C961986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75788"/>
            <a:ext cx="4419600" cy="5280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8838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wTempBRED  -  Read-Only" id="{84990E0F-DB2C-2E4C-B6CD-FE7E8F1A7678}" vid="{63BB9B0E-3188-7542-9317-B9C0331B5638}"/>
    </a:ext>
  </a:extLst>
</a:theme>
</file>

<file path=ppt/theme/theme2.xml><?xml version="1.0" encoding="utf-8"?>
<a:theme xmlns:a="http://schemas.openxmlformats.org/drawingml/2006/main" name="2_Civic">
  <a:themeElements>
    <a:clrScheme name="Custom 2">
      <a:dk1>
        <a:sysClr val="windowText" lastClr="000000"/>
      </a:dk1>
      <a:lt1>
        <a:sysClr val="window" lastClr="FFFFFF"/>
      </a:lt1>
      <a:dk2>
        <a:srgbClr val="4D4D4F"/>
      </a:dk2>
      <a:lt2>
        <a:srgbClr val="FFFFFF"/>
      </a:lt2>
      <a:accent1>
        <a:srgbClr val="004C77"/>
      </a:accent1>
      <a:accent2>
        <a:srgbClr val="4EA1B4"/>
      </a:accent2>
      <a:accent3>
        <a:srgbClr val="004C77"/>
      </a:accent3>
      <a:accent4>
        <a:srgbClr val="4D4D4F"/>
      </a:accent4>
      <a:accent5>
        <a:srgbClr val="004C77"/>
      </a:accent5>
      <a:accent6>
        <a:srgbClr val="468E3A"/>
      </a:accent6>
      <a:hlink>
        <a:srgbClr val="4EA1B4"/>
      </a:hlink>
      <a:folHlink>
        <a:srgbClr val="004C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TempBRED  -  Read-Only" id="{84990E0F-DB2C-2E4C-B6CD-FE7E8F1A7678}" vid="{5F4DAD6E-2431-F546-A2CD-9D7079840E5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17682</TotalTime>
  <Words>1134</Words>
  <Application>Microsoft Office PowerPoint</Application>
  <PresentationFormat>On-screen Show (4:3)</PresentationFormat>
  <Paragraphs>306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</vt:lpstr>
      <vt:lpstr>Georgia</vt:lpstr>
      <vt:lpstr>Times New Roman</vt:lpstr>
      <vt:lpstr>Wingdings</vt:lpstr>
      <vt:lpstr>Wingdings 2</vt:lpstr>
      <vt:lpstr>Office Theme</vt:lpstr>
      <vt:lpstr>2_Civic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Dunni Cosey Gay</dc:creator>
  <cp:lastModifiedBy>Chris Albrizio-Lee</cp:lastModifiedBy>
  <cp:revision>136</cp:revision>
  <cp:lastPrinted>2018-12-03T21:16:55Z</cp:lastPrinted>
  <dcterms:created xsi:type="dcterms:W3CDTF">2017-10-14T17:19:24Z</dcterms:created>
  <dcterms:modified xsi:type="dcterms:W3CDTF">2019-11-13T16:25:37Z</dcterms:modified>
</cp:coreProperties>
</file>