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3"/>
  </p:sldMasterIdLst>
  <p:sldIdLst>
    <p:sldId id="256" r:id="rId4"/>
    <p:sldId id="257" r:id="rId5"/>
    <p:sldId id="258" r:id="rId6"/>
    <p:sldId id="259" r:id="rId7"/>
    <p:sldId id="260" r:id="rId8"/>
    <p:sldId id="261" r:id="rId9"/>
    <p:sldId id="262" r:id="rId10"/>
    <p:sldId id="263" r:id="rId11"/>
    <p:sldId id="264" r:id="rId12"/>
    <p:sldId id="265" r:id="rId13"/>
    <p:sldId id="274" r:id="rId14"/>
    <p:sldId id="266" r:id="rId15"/>
    <p:sldId id="267" r:id="rId16"/>
    <p:sldId id="268" r:id="rId17"/>
    <p:sldId id="269" r:id="rId18"/>
    <p:sldId id="270" r:id="rId19"/>
    <p:sldId id="271" r:id="rId20"/>
    <p:sldId id="272" r:id="rId21"/>
    <p:sldId id="273" r:id="rId22"/>
  </p:sldIdLst>
  <p:sldSz cx="18288000" cy="10287000"/>
  <p:notesSz cx="6858000" cy="9144000"/>
  <p:embeddedFontLst>
    <p:embeddedFont>
      <p:font typeface="Canva Sans Bold" panose="020B0604020202020204" charset="0"/>
      <p:regular r:id="rId23"/>
    </p:embeddedFont>
    <p:embeddedFont>
      <p:font typeface="Montserrat Classic" panose="020B0604020202020204" charset="0"/>
      <p:regular r:id="rId24"/>
    </p:embeddedFont>
    <p:embeddedFont>
      <p:font typeface="Montserrat Classic Bold" panose="020B0604020202020204" charset="0"/>
      <p:regular r:id="rId25"/>
    </p:embeddedFont>
    <p:embeddedFont>
      <p:font typeface="Montserrat Heavy" panose="020B0604020202020204" charset="0"/>
      <p:regular r:id="rId26"/>
    </p:embeddedFont>
    <p:embeddedFont>
      <p:font typeface="Montserrat Ultra-Bold" panose="020B0604020202020204" charset="0"/>
      <p:regular r:id="rId2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14D7AFC-9F4E-433B-BEA5-0F0AAF7E75A3}" v="131" dt="2024-02-15T15:18:12.48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4" d="100"/>
          <a:sy n="54" d="100"/>
        </p:scale>
        <p:origin x="754" y="8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font" Target="fonts/font4.fntdata"/><Relationship Id="rId3" Type="http://schemas.openxmlformats.org/officeDocument/2006/relationships/slideMaster" Target="slideMasters/slideMaster1.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font" Target="fonts/font3.fntdata"/><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2.fntdata"/><Relationship Id="rId32" Type="http://schemas.microsoft.com/office/2015/10/relationships/revisionInfo" Target="revisionInfo.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1.fntdata"/><Relationship Id="rId28"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font" Target="fonts/font5.fntdata"/><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2/16/2024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2/16/2024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2/16/2024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2/16/2024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2/16/2024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2/16/2024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2/16/2024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 Id="rId9" Type="http://schemas.openxmlformats.org/officeDocument/2006/relationships/image" Target="../media/image11.svg"/></Relationships>
</file>

<file path=ppt/slides/_rels/slide1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sv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svg"/></Relationships>
</file>

<file path=ppt/slides/_rels/slide1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svg"/><Relationship Id="rId2" Type="http://schemas.openxmlformats.org/officeDocument/2006/relationships/image" Target="../media/image4.png"/><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7.svg"/><Relationship Id="rId4" Type="http://schemas.openxmlformats.org/officeDocument/2006/relationships/image" Target="../media/image6.png"/><Relationship Id="rId9" Type="http://schemas.openxmlformats.org/officeDocument/2006/relationships/image" Target="../media/image11.svg"/></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3.png"/></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240790" y="0"/>
            <a:ext cx="212090" cy="5143500"/>
            <a:chOff x="0" y="0"/>
            <a:chExt cx="55859" cy="1354667"/>
          </a:xfrm>
        </p:grpSpPr>
        <p:sp>
          <p:nvSpPr>
            <p:cNvPr id="3" name="Freeform 3"/>
            <p:cNvSpPr/>
            <p:nvPr/>
          </p:nvSpPr>
          <p:spPr>
            <a:xfrm>
              <a:off x="0" y="0"/>
              <a:ext cx="55859" cy="1354667"/>
            </a:xfrm>
            <a:custGeom>
              <a:avLst/>
              <a:gdLst/>
              <a:ahLst/>
              <a:cxnLst/>
              <a:rect l="l" t="t" r="r" b="b"/>
              <a:pathLst>
                <a:path w="55859" h="1354667">
                  <a:moveTo>
                    <a:pt x="0" y="0"/>
                  </a:moveTo>
                  <a:lnTo>
                    <a:pt x="55859" y="0"/>
                  </a:lnTo>
                  <a:lnTo>
                    <a:pt x="55859" y="1354667"/>
                  </a:lnTo>
                  <a:lnTo>
                    <a:pt x="0" y="1354667"/>
                  </a:lnTo>
                  <a:close/>
                </a:path>
              </a:pathLst>
            </a:custGeom>
            <a:solidFill>
              <a:srgbClr val="FDB525"/>
            </a:solidFill>
          </p:spPr>
          <p:txBody>
            <a:bodyPr/>
            <a:lstStyle/>
            <a:p>
              <a:endParaRPr lang="en-US"/>
            </a:p>
          </p:txBody>
        </p:sp>
        <p:sp>
          <p:nvSpPr>
            <p:cNvPr id="4" name="TextBox 4"/>
            <p:cNvSpPr txBox="1"/>
            <p:nvPr/>
          </p:nvSpPr>
          <p:spPr>
            <a:xfrm>
              <a:off x="0" y="-38100"/>
              <a:ext cx="55859" cy="1392767"/>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14500955" y="1866623"/>
            <a:ext cx="2758345" cy="245871"/>
            <a:chOff x="0" y="0"/>
            <a:chExt cx="726478" cy="64756"/>
          </a:xfrm>
        </p:grpSpPr>
        <p:sp>
          <p:nvSpPr>
            <p:cNvPr id="6" name="Freeform 6"/>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FDB525"/>
            </a:solidFill>
          </p:spPr>
          <p:txBody>
            <a:bodyPr/>
            <a:lstStyle/>
            <a:p>
              <a:endParaRPr lang="en-US"/>
            </a:p>
          </p:txBody>
        </p:sp>
        <p:sp>
          <p:nvSpPr>
            <p:cNvPr id="7" name="TextBox 7"/>
            <p:cNvSpPr txBox="1"/>
            <p:nvPr/>
          </p:nvSpPr>
          <p:spPr>
            <a:xfrm>
              <a:off x="0" y="-38100"/>
              <a:ext cx="726478" cy="102856"/>
            </a:xfrm>
            <a:prstGeom prst="rect">
              <a:avLst/>
            </a:prstGeom>
          </p:spPr>
          <p:txBody>
            <a:bodyPr lIns="50800" tIns="50800" rIns="50800" bIns="50800" rtlCol="0" anchor="ctr"/>
            <a:lstStyle/>
            <a:p>
              <a:pPr algn="ctr">
                <a:lnSpc>
                  <a:spcPts val="2659"/>
                </a:lnSpc>
                <a:spcBef>
                  <a:spcPct val="0"/>
                </a:spcBef>
              </a:pPr>
              <a:endParaRPr/>
            </a:p>
          </p:txBody>
        </p:sp>
      </p:grpSp>
      <p:sp>
        <p:nvSpPr>
          <p:cNvPr id="8" name="Freeform 8"/>
          <p:cNvSpPr/>
          <p:nvPr/>
        </p:nvSpPr>
        <p:spPr>
          <a:xfrm>
            <a:off x="14500955" y="791168"/>
            <a:ext cx="2758345" cy="975680"/>
          </a:xfrm>
          <a:custGeom>
            <a:avLst/>
            <a:gdLst/>
            <a:ahLst/>
            <a:cxnLst/>
            <a:rect l="l" t="t" r="r" b="b"/>
            <a:pathLst>
              <a:path w="2758345" h="975680">
                <a:moveTo>
                  <a:pt x="0" y="0"/>
                </a:moveTo>
                <a:lnTo>
                  <a:pt x="2758345" y="0"/>
                </a:lnTo>
                <a:lnTo>
                  <a:pt x="2758345" y="975681"/>
                </a:lnTo>
                <a:lnTo>
                  <a:pt x="0" y="975681"/>
                </a:lnTo>
                <a:lnTo>
                  <a:pt x="0" y="0"/>
                </a:lnTo>
                <a:close/>
              </a:path>
            </a:pathLst>
          </a:custGeom>
          <a:blipFill>
            <a:blip r:embed="rId2"/>
            <a:stretch>
              <a:fillRect r="-14926"/>
            </a:stretch>
          </a:blipFill>
        </p:spPr>
        <p:txBody>
          <a:bodyPr/>
          <a:lstStyle/>
          <a:p>
            <a:endParaRPr lang="en-US"/>
          </a:p>
        </p:txBody>
      </p:sp>
      <p:sp>
        <p:nvSpPr>
          <p:cNvPr id="9" name="TextBox 9"/>
          <p:cNvSpPr txBox="1"/>
          <p:nvPr/>
        </p:nvSpPr>
        <p:spPr>
          <a:xfrm>
            <a:off x="2829775" y="3820338"/>
            <a:ext cx="7032672" cy="596273"/>
          </a:xfrm>
          <a:prstGeom prst="rect">
            <a:avLst/>
          </a:prstGeom>
        </p:spPr>
        <p:txBody>
          <a:bodyPr lIns="0" tIns="0" rIns="0" bIns="0" rtlCol="0" anchor="t">
            <a:spAutoFit/>
          </a:bodyPr>
          <a:lstStyle/>
          <a:p>
            <a:pPr>
              <a:lnSpc>
                <a:spcPts val="4620"/>
              </a:lnSpc>
            </a:pPr>
            <a:r>
              <a:rPr lang="en-US" sz="4200">
                <a:solidFill>
                  <a:srgbClr val="0C3B5D"/>
                </a:solidFill>
                <a:latin typeface="Montserrat Ultra-Bold"/>
              </a:rPr>
              <a:t>BIDDER’S CONFERENCE:</a:t>
            </a:r>
          </a:p>
        </p:txBody>
      </p:sp>
      <p:sp>
        <p:nvSpPr>
          <p:cNvPr id="10" name="TextBox 10"/>
          <p:cNvSpPr txBox="1"/>
          <p:nvPr/>
        </p:nvSpPr>
        <p:spPr>
          <a:xfrm>
            <a:off x="2829775" y="4584551"/>
            <a:ext cx="9288593" cy="1525912"/>
          </a:xfrm>
          <a:prstGeom prst="rect">
            <a:avLst/>
          </a:prstGeom>
        </p:spPr>
        <p:txBody>
          <a:bodyPr lIns="0" tIns="0" rIns="0" bIns="0" rtlCol="0" anchor="t">
            <a:spAutoFit/>
          </a:bodyPr>
          <a:lstStyle/>
          <a:p>
            <a:pPr>
              <a:lnSpc>
                <a:spcPts val="5940"/>
              </a:lnSpc>
            </a:pPr>
            <a:r>
              <a:rPr lang="en-US" sz="5400">
                <a:solidFill>
                  <a:srgbClr val="FDB525"/>
                </a:solidFill>
                <a:latin typeface="Montserrat Ultra-Bold"/>
              </a:rPr>
              <a:t>METRO NORTH YOUTHWORKS 24-25 RFP </a:t>
            </a:r>
          </a:p>
        </p:txBody>
      </p:sp>
      <p:sp>
        <p:nvSpPr>
          <p:cNvPr id="11" name="TextBox 11"/>
          <p:cNvSpPr txBox="1"/>
          <p:nvPr/>
        </p:nvSpPr>
        <p:spPr>
          <a:xfrm rot="-5400000">
            <a:off x="-709060" y="6956191"/>
            <a:ext cx="3974630" cy="349249"/>
          </a:xfrm>
          <a:prstGeom prst="rect">
            <a:avLst/>
          </a:prstGeom>
        </p:spPr>
        <p:txBody>
          <a:bodyPr lIns="0" tIns="0" rIns="0" bIns="0" rtlCol="0" anchor="t">
            <a:spAutoFit/>
          </a:bodyPr>
          <a:lstStyle/>
          <a:p>
            <a:pPr>
              <a:lnSpc>
                <a:spcPts val="2800"/>
              </a:lnSpc>
            </a:pPr>
            <a:r>
              <a:rPr lang="en-US" sz="2000">
                <a:solidFill>
                  <a:srgbClr val="0C3B5D"/>
                </a:solidFill>
                <a:latin typeface="Montserrat Classic"/>
              </a:rPr>
              <a:t>rfp@masshiremetronorth.org</a:t>
            </a:r>
          </a:p>
        </p:txBody>
      </p:sp>
      <p:sp>
        <p:nvSpPr>
          <p:cNvPr id="12" name="TextBox 12"/>
          <p:cNvSpPr txBox="1"/>
          <p:nvPr/>
        </p:nvSpPr>
        <p:spPr>
          <a:xfrm>
            <a:off x="2829775" y="6318684"/>
            <a:ext cx="9288593" cy="533399"/>
          </a:xfrm>
          <a:prstGeom prst="rect">
            <a:avLst/>
          </a:prstGeom>
        </p:spPr>
        <p:txBody>
          <a:bodyPr lIns="0" tIns="0" rIns="0" bIns="0" rtlCol="0" anchor="t">
            <a:spAutoFit/>
          </a:bodyPr>
          <a:lstStyle/>
          <a:p>
            <a:pPr>
              <a:lnSpc>
                <a:spcPts val="2100"/>
              </a:lnSpc>
            </a:pPr>
            <a:r>
              <a:rPr lang="en-US" sz="1500" spc="516">
                <a:solidFill>
                  <a:srgbClr val="101010"/>
                </a:solidFill>
                <a:latin typeface="Montserrat Classic"/>
              </a:rPr>
              <a:t>CONTACT </a:t>
            </a:r>
            <a:r>
              <a:rPr lang="en-US" sz="1500" spc="516">
                <a:solidFill>
                  <a:srgbClr val="FDB525"/>
                </a:solidFill>
                <a:latin typeface="Montserrat Classic"/>
              </a:rPr>
              <a:t>RFP@MASSHIREMETRONORTH.ORG</a:t>
            </a:r>
            <a:r>
              <a:rPr lang="en-US" sz="1500" spc="516">
                <a:solidFill>
                  <a:srgbClr val="101010"/>
                </a:solidFill>
                <a:latin typeface="Montserrat Classic"/>
              </a:rPr>
              <a:t> FOR FURTHER QUESTIONS YOU MAY HAVE AFTER THIS PRESENTATION</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4500955" y="9012429"/>
            <a:ext cx="2758345" cy="245871"/>
            <a:chOff x="0" y="0"/>
            <a:chExt cx="726478" cy="64756"/>
          </a:xfrm>
        </p:grpSpPr>
        <p:sp>
          <p:nvSpPr>
            <p:cNvPr id="3" name="Freeform 3"/>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F9B314"/>
            </a:solidFill>
          </p:spPr>
          <p:txBody>
            <a:bodyPr/>
            <a:lstStyle/>
            <a:p>
              <a:endParaRPr lang="en-US"/>
            </a:p>
          </p:txBody>
        </p:sp>
        <p:sp>
          <p:nvSpPr>
            <p:cNvPr id="4" name="TextBox 4"/>
            <p:cNvSpPr txBox="1"/>
            <p:nvPr/>
          </p:nvSpPr>
          <p:spPr>
            <a:xfrm>
              <a:off x="0" y="-38100"/>
              <a:ext cx="726478" cy="102856"/>
            </a:xfrm>
            <a:prstGeom prst="rect">
              <a:avLst/>
            </a:prstGeom>
          </p:spPr>
          <p:txBody>
            <a:bodyPr lIns="50800" tIns="50800" rIns="50800" bIns="50800" rtlCol="0" anchor="ctr"/>
            <a:lstStyle/>
            <a:p>
              <a:pPr algn="ctr">
                <a:lnSpc>
                  <a:spcPts val="2659"/>
                </a:lnSpc>
                <a:spcBef>
                  <a:spcPct val="0"/>
                </a:spcBef>
              </a:pPr>
              <a:endParaRPr/>
            </a:p>
          </p:txBody>
        </p:sp>
      </p:grpSp>
      <p:sp>
        <p:nvSpPr>
          <p:cNvPr id="5" name="TextBox 5"/>
          <p:cNvSpPr txBox="1"/>
          <p:nvPr/>
        </p:nvSpPr>
        <p:spPr>
          <a:xfrm>
            <a:off x="610798" y="1257300"/>
            <a:ext cx="12138318" cy="9621865"/>
          </a:xfrm>
          <a:prstGeom prst="rect">
            <a:avLst/>
          </a:prstGeom>
        </p:spPr>
        <p:txBody>
          <a:bodyPr lIns="0" tIns="0" rIns="0" bIns="0" rtlCol="0" anchor="t">
            <a:spAutoFit/>
          </a:bodyPr>
          <a:lstStyle/>
          <a:p>
            <a:pPr>
              <a:lnSpc>
                <a:spcPts val="3499"/>
              </a:lnSpc>
            </a:pPr>
            <a:r>
              <a:rPr lang="en-US" sz="2499" u="sng" dirty="0">
                <a:solidFill>
                  <a:srgbClr val="0C3B5D"/>
                </a:solidFill>
                <a:latin typeface="Montserrat Classic Bold"/>
              </a:rPr>
              <a:t>Reporting</a:t>
            </a:r>
          </a:p>
          <a:p>
            <a:pPr marL="367031" lvl="1" indent="-183515">
              <a:lnSpc>
                <a:spcPts val="2380"/>
              </a:lnSpc>
              <a:buFont typeface="Arial"/>
              <a:buChar char="•"/>
            </a:pPr>
            <a:r>
              <a:rPr lang="en-US" sz="1700" dirty="0">
                <a:solidFill>
                  <a:srgbClr val="5F7C8B"/>
                </a:solidFill>
                <a:latin typeface="Montserrat Classic"/>
              </a:rPr>
              <a:t>The </a:t>
            </a:r>
            <a:r>
              <a:rPr lang="en-US" sz="1700" dirty="0" err="1">
                <a:solidFill>
                  <a:srgbClr val="5F7C8B"/>
                </a:solidFill>
                <a:latin typeface="Montserrat Classic"/>
              </a:rPr>
              <a:t>MassHire</a:t>
            </a:r>
            <a:r>
              <a:rPr lang="en-US" sz="1700" dirty="0">
                <a:solidFill>
                  <a:srgbClr val="5F7C8B"/>
                </a:solidFill>
                <a:latin typeface="Montserrat Classic"/>
              </a:rPr>
              <a:t> Metro North Workforce Board will be responsible for providing all partners access to the YouthWorks reports, as well as collecting all data from partners for submission through the YouthWorks database. Dates for when reports are due for submission are established by the Commonwealth Corporation. All partners are responsible and required to complete reports before the due date</a:t>
            </a:r>
          </a:p>
          <a:p>
            <a:pPr marL="367031" lvl="1" indent="-183515">
              <a:lnSpc>
                <a:spcPts val="2380"/>
              </a:lnSpc>
              <a:buFont typeface="Arial"/>
              <a:buChar char="•"/>
            </a:pPr>
            <a:r>
              <a:rPr lang="en-US" sz="1700" dirty="0">
                <a:solidFill>
                  <a:srgbClr val="5F7C8B"/>
                </a:solidFill>
                <a:latin typeface="Montserrat Classic"/>
              </a:rPr>
              <a:t>Providers are required to report individual YouthWorks participant record data, including social security numbers</a:t>
            </a:r>
          </a:p>
          <a:p>
            <a:pPr marL="367031" lvl="1" indent="-183515">
              <a:lnSpc>
                <a:spcPts val="2380"/>
              </a:lnSpc>
              <a:buFont typeface="Arial"/>
              <a:buChar char="•"/>
            </a:pPr>
            <a:r>
              <a:rPr lang="en-US" sz="1700" dirty="0">
                <a:solidFill>
                  <a:srgbClr val="5F7C8B"/>
                </a:solidFill>
                <a:latin typeface="Montserrat Classic"/>
              </a:rPr>
              <a:t>Whether a program uses their own application process or not, every participant MUST have an application on file -- </a:t>
            </a:r>
            <a:r>
              <a:rPr lang="en-US" sz="1700" u="sng" dirty="0">
                <a:solidFill>
                  <a:srgbClr val="5F7C8B"/>
                </a:solidFill>
                <a:latin typeface="Montserrat Classic"/>
              </a:rPr>
              <a:t>the free, online application for participant completion will be provided in March by the Commonwealth Corporation or at the completion of the new system – whichever comes first.</a:t>
            </a:r>
          </a:p>
          <a:p>
            <a:pPr>
              <a:lnSpc>
                <a:spcPts val="2380"/>
              </a:lnSpc>
            </a:pPr>
            <a:endParaRPr lang="en-US" sz="1700" u="sng" dirty="0">
              <a:solidFill>
                <a:srgbClr val="5F7C8B"/>
              </a:solidFill>
              <a:latin typeface="Montserrat Classic"/>
            </a:endParaRPr>
          </a:p>
          <a:p>
            <a:pPr>
              <a:lnSpc>
                <a:spcPts val="3499"/>
              </a:lnSpc>
            </a:pPr>
            <a:r>
              <a:rPr lang="en-US" sz="2499" u="sng" dirty="0">
                <a:solidFill>
                  <a:srgbClr val="0C3B5D"/>
                </a:solidFill>
                <a:latin typeface="Montserrat Classic Bold"/>
              </a:rPr>
              <a:t>Data Tracking</a:t>
            </a:r>
          </a:p>
          <a:p>
            <a:pPr marL="367031" lvl="1" indent="-183515">
              <a:lnSpc>
                <a:spcPts val="2380"/>
              </a:lnSpc>
              <a:buFont typeface="Arial"/>
              <a:buChar char="•"/>
            </a:pPr>
            <a:r>
              <a:rPr lang="en-US" sz="1700" dirty="0">
                <a:solidFill>
                  <a:srgbClr val="5F7C8B"/>
                </a:solidFill>
                <a:latin typeface="Montserrat Classic"/>
              </a:rPr>
              <a:t>Providers are required to track and upload all youth data to the YouthWorks database. It is a contractual obligation that all partners upload their youth data to the YouthWorks database and keep track of youth performance using the YouthWorks database.</a:t>
            </a:r>
          </a:p>
          <a:p>
            <a:pPr>
              <a:lnSpc>
                <a:spcPts val="2380"/>
              </a:lnSpc>
            </a:pPr>
            <a:endParaRPr lang="en-US" sz="1700" dirty="0">
              <a:solidFill>
                <a:srgbClr val="5F7C8B"/>
              </a:solidFill>
              <a:latin typeface="Montserrat Classic"/>
            </a:endParaRPr>
          </a:p>
          <a:p>
            <a:pPr>
              <a:lnSpc>
                <a:spcPts val="3499"/>
              </a:lnSpc>
            </a:pPr>
            <a:r>
              <a:rPr lang="en-US" sz="2499" u="sng" dirty="0">
                <a:solidFill>
                  <a:srgbClr val="0C3B5D"/>
                </a:solidFill>
                <a:latin typeface="Montserrat Classic Bold"/>
              </a:rPr>
              <a:t>Youth Engagement &amp; Opportunities</a:t>
            </a:r>
          </a:p>
          <a:p>
            <a:pPr marL="367031" lvl="1" indent="-183515">
              <a:lnSpc>
                <a:spcPts val="2380"/>
              </a:lnSpc>
              <a:buFont typeface="Arial"/>
              <a:buChar char="•"/>
            </a:pPr>
            <a:r>
              <a:rPr lang="en-US" sz="1700" dirty="0">
                <a:solidFill>
                  <a:srgbClr val="5F7C8B"/>
                </a:solidFill>
                <a:latin typeface="Montserrat Classic"/>
              </a:rPr>
              <a:t>Providers are being asked to strategically plan and offer a diverse array of work and learning experiences tailored to the interests and needs of YouthWorks program participants.</a:t>
            </a:r>
          </a:p>
          <a:p>
            <a:pPr marL="367031" lvl="1" indent="-183515">
              <a:lnSpc>
                <a:spcPts val="2380"/>
              </a:lnSpc>
              <a:buFont typeface="Arial"/>
              <a:buChar char="•"/>
            </a:pPr>
            <a:r>
              <a:rPr lang="en-US" sz="1700" dirty="0">
                <a:solidFill>
                  <a:srgbClr val="5F7C8B"/>
                </a:solidFill>
                <a:latin typeface="Montserrat Classic"/>
              </a:rPr>
              <a:t>It is anticipated that providers will intensify their efforts in expanding partnerships, specifically, in the private sector. </a:t>
            </a:r>
          </a:p>
          <a:p>
            <a:pPr marL="367031" lvl="1" indent="-183515">
              <a:lnSpc>
                <a:spcPts val="2380"/>
              </a:lnSpc>
              <a:buFont typeface="Arial"/>
              <a:buChar char="•"/>
            </a:pPr>
            <a:r>
              <a:rPr lang="en-US" sz="1700" dirty="0">
                <a:solidFill>
                  <a:srgbClr val="5F7C8B"/>
                </a:solidFill>
                <a:latin typeface="Montserrat Classic"/>
              </a:rPr>
              <a:t>Providers will be tasked with expanding employer recruitment to align with high-growth career pathways and industries outlined in Regional Blueprints and identified as priorities by the Healey-Driscoll Administration, including life sciences, healthcare and human services, clean energy, and advanced manufacturing.</a:t>
            </a:r>
          </a:p>
          <a:p>
            <a:pPr>
              <a:lnSpc>
                <a:spcPts val="2380"/>
              </a:lnSpc>
            </a:pPr>
            <a:endParaRPr lang="en-US" sz="1700" dirty="0">
              <a:solidFill>
                <a:srgbClr val="5F7C8B"/>
              </a:solidFill>
              <a:latin typeface="Montserrat Classic"/>
            </a:endParaRPr>
          </a:p>
          <a:p>
            <a:pPr>
              <a:lnSpc>
                <a:spcPts val="2380"/>
              </a:lnSpc>
            </a:pPr>
            <a:r>
              <a:rPr lang="en-US" sz="1700" u="sng" dirty="0">
                <a:solidFill>
                  <a:srgbClr val="5F7C8B"/>
                </a:solidFill>
                <a:latin typeface="Montserrat Classic Bold"/>
              </a:rPr>
              <a:t>Note:</a:t>
            </a:r>
            <a:r>
              <a:rPr lang="en-US" sz="1700" dirty="0">
                <a:solidFill>
                  <a:srgbClr val="5F7C8B"/>
                </a:solidFill>
                <a:latin typeface="Montserrat Classic"/>
              </a:rPr>
              <a:t> Worksites under contracted ARPA dollars cannot include lobbying organizations (501(c)4s) or cannabis companies.</a:t>
            </a:r>
          </a:p>
          <a:p>
            <a:pPr>
              <a:lnSpc>
                <a:spcPts val="2380"/>
              </a:lnSpc>
            </a:pPr>
            <a:endParaRPr lang="en-US" sz="1700" dirty="0">
              <a:solidFill>
                <a:srgbClr val="5F7C8B"/>
              </a:solidFill>
              <a:latin typeface="Montserrat Classic"/>
            </a:endParaRPr>
          </a:p>
          <a:p>
            <a:pPr>
              <a:lnSpc>
                <a:spcPts val="2380"/>
              </a:lnSpc>
            </a:pPr>
            <a:endParaRPr lang="en-US" sz="1700" dirty="0">
              <a:solidFill>
                <a:srgbClr val="5F7C8B"/>
              </a:solidFill>
              <a:latin typeface="Montserrat Classic"/>
            </a:endParaRPr>
          </a:p>
        </p:txBody>
      </p:sp>
      <p:sp>
        <p:nvSpPr>
          <p:cNvPr id="6" name="Freeform 6"/>
          <p:cNvSpPr/>
          <p:nvPr/>
        </p:nvSpPr>
        <p:spPr>
          <a:xfrm>
            <a:off x="12942564" y="1943100"/>
            <a:ext cx="5143500" cy="5143500"/>
          </a:xfrm>
          <a:custGeom>
            <a:avLst/>
            <a:gdLst/>
            <a:ahLst/>
            <a:cxnLst/>
            <a:rect l="l" t="t" r="r" b="b"/>
            <a:pathLst>
              <a:path w="5143500" h="5143500">
                <a:moveTo>
                  <a:pt x="0" y="0"/>
                </a:moveTo>
                <a:lnTo>
                  <a:pt x="5143500" y="0"/>
                </a:lnTo>
                <a:lnTo>
                  <a:pt x="5143500" y="5143500"/>
                </a:lnTo>
                <a:lnTo>
                  <a:pt x="0" y="5143500"/>
                </a:lnTo>
                <a:lnTo>
                  <a:pt x="0" y="0"/>
                </a:lnTo>
                <a:close/>
              </a:path>
            </a:pathLst>
          </a:custGeom>
          <a:blipFill>
            <a:blip r:embed="rId2"/>
            <a:stretch>
              <a:fillRect/>
            </a:stretch>
          </a:blipFill>
          <a:ln cap="sq">
            <a:noFill/>
            <a:prstDash val="solid"/>
            <a:miter/>
          </a:ln>
        </p:spPr>
        <p:txBody>
          <a:bodyPr/>
          <a:lstStyle/>
          <a:p>
            <a:endParaRPr lang="en-US"/>
          </a:p>
        </p:txBody>
      </p:sp>
      <p:sp>
        <p:nvSpPr>
          <p:cNvPr id="7" name="TextBox 7"/>
          <p:cNvSpPr txBox="1"/>
          <p:nvPr/>
        </p:nvSpPr>
        <p:spPr>
          <a:xfrm>
            <a:off x="13769329" y="8521841"/>
            <a:ext cx="3489971" cy="356234"/>
          </a:xfrm>
          <a:prstGeom prst="rect">
            <a:avLst/>
          </a:prstGeom>
        </p:spPr>
        <p:txBody>
          <a:bodyPr lIns="0" tIns="0" rIns="0" bIns="0" rtlCol="0" anchor="t">
            <a:spAutoFit/>
          </a:bodyPr>
          <a:lstStyle/>
          <a:p>
            <a:pPr algn="r">
              <a:lnSpc>
                <a:spcPts val="2940"/>
              </a:lnSpc>
            </a:pPr>
            <a:r>
              <a:rPr lang="en-US" sz="2100">
                <a:solidFill>
                  <a:srgbClr val="0C3B5D"/>
                </a:solidFill>
                <a:latin typeface="Montserrat Classic Bold"/>
              </a:rPr>
              <a:t>Sub-Grantees</a:t>
            </a:r>
          </a:p>
        </p:txBody>
      </p:sp>
      <p:sp>
        <p:nvSpPr>
          <p:cNvPr id="8" name="TextBox 8"/>
          <p:cNvSpPr txBox="1"/>
          <p:nvPr/>
        </p:nvSpPr>
        <p:spPr>
          <a:xfrm>
            <a:off x="610798" y="647700"/>
            <a:ext cx="9186134" cy="503555"/>
          </a:xfrm>
          <a:prstGeom prst="rect">
            <a:avLst/>
          </a:prstGeom>
        </p:spPr>
        <p:txBody>
          <a:bodyPr lIns="0" tIns="0" rIns="0" bIns="0" rtlCol="0" anchor="t">
            <a:spAutoFit/>
          </a:bodyPr>
          <a:lstStyle/>
          <a:p>
            <a:pPr>
              <a:lnSpc>
                <a:spcPts val="3760"/>
              </a:lnSpc>
            </a:pPr>
            <a:r>
              <a:rPr lang="en-US" sz="4000" dirty="0">
                <a:solidFill>
                  <a:srgbClr val="0C3B5D"/>
                </a:solidFill>
                <a:latin typeface="Montserrat Heavy"/>
              </a:rPr>
              <a:t>Provider’s Program Expectations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629EF0-8BEB-2593-0B5B-783ADEE61EF9}"/>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1F52F0F4-9329-5695-10E0-045965E96C2F}"/>
              </a:ext>
            </a:extLst>
          </p:cNvPr>
          <p:cNvGrpSpPr/>
          <p:nvPr/>
        </p:nvGrpSpPr>
        <p:grpSpPr>
          <a:xfrm>
            <a:off x="14500955" y="9012429"/>
            <a:ext cx="2758345" cy="245871"/>
            <a:chOff x="0" y="0"/>
            <a:chExt cx="726478" cy="64756"/>
          </a:xfrm>
        </p:grpSpPr>
        <p:sp>
          <p:nvSpPr>
            <p:cNvPr id="3" name="Freeform 3">
              <a:extLst>
                <a:ext uri="{FF2B5EF4-FFF2-40B4-BE49-F238E27FC236}">
                  <a16:creationId xmlns:a16="http://schemas.microsoft.com/office/drawing/2014/main" id="{E68A39E7-97F1-D3FE-F69B-81FCB28C0200}"/>
                </a:ext>
              </a:extLst>
            </p:cNvPr>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F9B314"/>
            </a:solidFill>
          </p:spPr>
          <p:txBody>
            <a:bodyPr/>
            <a:lstStyle/>
            <a:p>
              <a:endParaRPr lang="en-US"/>
            </a:p>
          </p:txBody>
        </p:sp>
        <p:sp>
          <p:nvSpPr>
            <p:cNvPr id="4" name="TextBox 4">
              <a:extLst>
                <a:ext uri="{FF2B5EF4-FFF2-40B4-BE49-F238E27FC236}">
                  <a16:creationId xmlns:a16="http://schemas.microsoft.com/office/drawing/2014/main" id="{124F6006-F29A-ABE6-6E34-41F1DA7F2051}"/>
                </a:ext>
              </a:extLst>
            </p:cNvPr>
            <p:cNvSpPr txBox="1"/>
            <p:nvPr/>
          </p:nvSpPr>
          <p:spPr>
            <a:xfrm>
              <a:off x="0" y="-38100"/>
              <a:ext cx="726478" cy="102856"/>
            </a:xfrm>
            <a:prstGeom prst="rect">
              <a:avLst/>
            </a:prstGeom>
          </p:spPr>
          <p:txBody>
            <a:bodyPr lIns="50800" tIns="50800" rIns="50800" bIns="50800" rtlCol="0" anchor="ctr"/>
            <a:lstStyle/>
            <a:p>
              <a:pPr algn="ctr">
                <a:lnSpc>
                  <a:spcPts val="2659"/>
                </a:lnSpc>
                <a:spcBef>
                  <a:spcPct val="0"/>
                </a:spcBef>
              </a:pPr>
              <a:endParaRPr/>
            </a:p>
          </p:txBody>
        </p:sp>
      </p:grpSp>
      <p:sp>
        <p:nvSpPr>
          <p:cNvPr id="5" name="TextBox 5">
            <a:extLst>
              <a:ext uri="{FF2B5EF4-FFF2-40B4-BE49-F238E27FC236}">
                <a16:creationId xmlns:a16="http://schemas.microsoft.com/office/drawing/2014/main" id="{FFA2FDFD-6CC8-5F84-A778-E748A6B330D0}"/>
              </a:ext>
            </a:extLst>
          </p:cNvPr>
          <p:cNvSpPr txBox="1"/>
          <p:nvPr/>
        </p:nvSpPr>
        <p:spPr>
          <a:xfrm>
            <a:off x="574355" y="2171700"/>
            <a:ext cx="10133402" cy="5338641"/>
          </a:xfrm>
          <a:prstGeom prst="rect">
            <a:avLst/>
          </a:prstGeom>
        </p:spPr>
        <p:txBody>
          <a:bodyPr wrap="square" lIns="0" tIns="0" rIns="0" bIns="0" rtlCol="0" anchor="t">
            <a:spAutoFit/>
          </a:bodyPr>
          <a:lstStyle/>
          <a:p>
            <a:pPr>
              <a:lnSpc>
                <a:spcPts val="3499"/>
              </a:lnSpc>
            </a:pPr>
            <a:r>
              <a:rPr lang="en-US" sz="2499" u="sng" dirty="0">
                <a:solidFill>
                  <a:srgbClr val="0C3B5D"/>
                </a:solidFill>
                <a:latin typeface="Montserrat Classic Bold"/>
              </a:rPr>
              <a:t>Funding Match Expectation</a:t>
            </a:r>
          </a:p>
          <a:p>
            <a:pPr marL="367031" lvl="1" indent="-183515">
              <a:lnSpc>
                <a:spcPts val="2380"/>
              </a:lnSpc>
              <a:buFont typeface="Arial"/>
              <a:buChar char="•"/>
            </a:pPr>
            <a:r>
              <a:rPr lang="en-US" sz="1700" dirty="0">
                <a:solidFill>
                  <a:srgbClr val="5F7C8B"/>
                </a:solidFill>
                <a:latin typeface="Montserrat Classic"/>
              </a:rPr>
              <a:t>Based on the awarded contract amount, providers/sub-grantees are assigned private sector match targets of, at least 10%, cash match for program expenditures. </a:t>
            </a:r>
          </a:p>
          <a:p>
            <a:pPr marL="367031" lvl="1" indent="-183515">
              <a:lnSpc>
                <a:spcPts val="2380"/>
              </a:lnSpc>
              <a:buFont typeface="Arial"/>
              <a:buChar char="•"/>
            </a:pPr>
            <a:r>
              <a:rPr lang="en-US" sz="1700" dirty="0">
                <a:solidFill>
                  <a:srgbClr val="5F7C8B"/>
                </a:solidFill>
                <a:latin typeface="Montserrat Classic"/>
              </a:rPr>
              <a:t>To be considered, match must come from private sector commitments – additional wages for participants – and not from other public funds that may be used to support the program. Match can be documented as paid placements in any brokered youth employment programs including Connecting Activities.</a:t>
            </a:r>
          </a:p>
          <a:p>
            <a:pPr marL="367031" lvl="1" indent="-183515">
              <a:lnSpc>
                <a:spcPts val="2380"/>
              </a:lnSpc>
              <a:buFont typeface="Arial"/>
              <a:buChar char="•"/>
            </a:pPr>
            <a:r>
              <a:rPr lang="en-US" sz="1700" dirty="0">
                <a:solidFill>
                  <a:srgbClr val="5F7C8B"/>
                </a:solidFill>
                <a:latin typeface="Montserrat Classic"/>
              </a:rPr>
              <a:t>For city funded mayoral programs, city-funded programs would not be considered a match contribution.</a:t>
            </a:r>
          </a:p>
          <a:p>
            <a:pPr marL="367031" lvl="1" indent="-183515">
              <a:lnSpc>
                <a:spcPts val="2380"/>
              </a:lnSpc>
              <a:buFont typeface="Arial"/>
              <a:buChar char="•"/>
            </a:pPr>
            <a:r>
              <a:rPr lang="en-US" sz="1700" dirty="0">
                <a:solidFill>
                  <a:srgbClr val="5F7C8B"/>
                </a:solidFill>
                <a:latin typeface="Montserrat Classic"/>
              </a:rPr>
              <a:t>Private-sector employers includes private-sector enterprises and private nonprofit organizations such as private hospitals, colleges, universities, and others. </a:t>
            </a:r>
          </a:p>
          <a:p>
            <a:pPr marL="367031" lvl="1" indent="-183515">
              <a:lnSpc>
                <a:spcPts val="2380"/>
              </a:lnSpc>
              <a:buFont typeface="Arial"/>
              <a:buChar char="•"/>
            </a:pPr>
            <a:r>
              <a:rPr lang="en-US" sz="1700" dirty="0">
                <a:solidFill>
                  <a:srgbClr val="5F7C8B"/>
                </a:solidFill>
                <a:latin typeface="Montserrat Classic"/>
              </a:rPr>
              <a:t>Budgets submitted should include stipends/wages within the approved wage range. Programs expecting to provide stipends/wages higher than the approved wage through match, should incorporate that information in their match report not application budget narrative.</a:t>
            </a:r>
          </a:p>
          <a:p>
            <a:pPr>
              <a:lnSpc>
                <a:spcPts val="2380"/>
              </a:lnSpc>
            </a:pPr>
            <a:endParaRPr lang="en-US" sz="1700" dirty="0">
              <a:solidFill>
                <a:srgbClr val="5F7C8B"/>
              </a:solidFill>
              <a:latin typeface="Montserrat Classic"/>
            </a:endParaRPr>
          </a:p>
          <a:p>
            <a:pPr>
              <a:lnSpc>
                <a:spcPts val="2380"/>
              </a:lnSpc>
            </a:pPr>
            <a:endParaRPr lang="en-US" sz="1700" dirty="0">
              <a:solidFill>
                <a:srgbClr val="5F7C8B"/>
              </a:solidFill>
              <a:latin typeface="Montserrat Classic"/>
            </a:endParaRPr>
          </a:p>
        </p:txBody>
      </p:sp>
      <p:sp>
        <p:nvSpPr>
          <p:cNvPr id="6" name="Freeform 6">
            <a:extLst>
              <a:ext uri="{FF2B5EF4-FFF2-40B4-BE49-F238E27FC236}">
                <a16:creationId xmlns:a16="http://schemas.microsoft.com/office/drawing/2014/main" id="{47E9CEB2-D7CC-8BB7-1C2B-D09FF4471CEE}"/>
              </a:ext>
            </a:extLst>
          </p:cNvPr>
          <p:cNvSpPr/>
          <p:nvPr/>
        </p:nvSpPr>
        <p:spPr>
          <a:xfrm>
            <a:off x="12560206" y="1866900"/>
            <a:ext cx="5143500" cy="5143500"/>
          </a:xfrm>
          <a:custGeom>
            <a:avLst/>
            <a:gdLst/>
            <a:ahLst/>
            <a:cxnLst/>
            <a:rect l="l" t="t" r="r" b="b"/>
            <a:pathLst>
              <a:path w="5143500" h="5143500">
                <a:moveTo>
                  <a:pt x="0" y="0"/>
                </a:moveTo>
                <a:lnTo>
                  <a:pt x="5143500" y="0"/>
                </a:lnTo>
                <a:lnTo>
                  <a:pt x="5143500" y="5143500"/>
                </a:lnTo>
                <a:lnTo>
                  <a:pt x="0" y="5143500"/>
                </a:lnTo>
                <a:lnTo>
                  <a:pt x="0" y="0"/>
                </a:lnTo>
                <a:close/>
              </a:path>
            </a:pathLst>
          </a:custGeom>
          <a:blipFill>
            <a:blip r:embed="rId2"/>
            <a:stretch>
              <a:fillRect/>
            </a:stretch>
          </a:blipFill>
          <a:ln cap="sq">
            <a:noFill/>
            <a:prstDash val="solid"/>
            <a:miter/>
          </a:ln>
        </p:spPr>
        <p:txBody>
          <a:bodyPr/>
          <a:lstStyle/>
          <a:p>
            <a:endParaRPr lang="en-US"/>
          </a:p>
        </p:txBody>
      </p:sp>
      <p:sp>
        <p:nvSpPr>
          <p:cNvPr id="7" name="TextBox 7">
            <a:extLst>
              <a:ext uri="{FF2B5EF4-FFF2-40B4-BE49-F238E27FC236}">
                <a16:creationId xmlns:a16="http://schemas.microsoft.com/office/drawing/2014/main" id="{B50B9F2D-4EA2-B98C-57DD-BE98259A7B0E}"/>
              </a:ext>
            </a:extLst>
          </p:cNvPr>
          <p:cNvSpPr txBox="1"/>
          <p:nvPr/>
        </p:nvSpPr>
        <p:spPr>
          <a:xfrm>
            <a:off x="13769329" y="8521841"/>
            <a:ext cx="3489971" cy="356234"/>
          </a:xfrm>
          <a:prstGeom prst="rect">
            <a:avLst/>
          </a:prstGeom>
        </p:spPr>
        <p:txBody>
          <a:bodyPr lIns="0" tIns="0" rIns="0" bIns="0" rtlCol="0" anchor="t">
            <a:spAutoFit/>
          </a:bodyPr>
          <a:lstStyle/>
          <a:p>
            <a:pPr algn="r">
              <a:lnSpc>
                <a:spcPts val="2940"/>
              </a:lnSpc>
            </a:pPr>
            <a:r>
              <a:rPr lang="en-US" sz="2100">
                <a:solidFill>
                  <a:srgbClr val="0C3B5D"/>
                </a:solidFill>
                <a:latin typeface="Montserrat Classic Bold"/>
              </a:rPr>
              <a:t>Sub-Grantees</a:t>
            </a:r>
          </a:p>
        </p:txBody>
      </p:sp>
      <p:sp>
        <p:nvSpPr>
          <p:cNvPr id="8" name="TextBox 8">
            <a:extLst>
              <a:ext uri="{FF2B5EF4-FFF2-40B4-BE49-F238E27FC236}">
                <a16:creationId xmlns:a16="http://schemas.microsoft.com/office/drawing/2014/main" id="{6D031523-24A9-241A-084A-1470312183FE}"/>
              </a:ext>
            </a:extLst>
          </p:cNvPr>
          <p:cNvSpPr txBox="1"/>
          <p:nvPr/>
        </p:nvSpPr>
        <p:spPr>
          <a:xfrm>
            <a:off x="547851" y="1485900"/>
            <a:ext cx="9186134" cy="503555"/>
          </a:xfrm>
          <a:prstGeom prst="rect">
            <a:avLst/>
          </a:prstGeom>
        </p:spPr>
        <p:txBody>
          <a:bodyPr lIns="0" tIns="0" rIns="0" bIns="0" rtlCol="0" anchor="t">
            <a:spAutoFit/>
          </a:bodyPr>
          <a:lstStyle/>
          <a:p>
            <a:pPr>
              <a:lnSpc>
                <a:spcPts val="3760"/>
              </a:lnSpc>
            </a:pPr>
            <a:r>
              <a:rPr lang="en-US" sz="4000" dirty="0">
                <a:solidFill>
                  <a:srgbClr val="0C3B5D"/>
                </a:solidFill>
                <a:latin typeface="Montserrat Heavy"/>
              </a:rPr>
              <a:t>Provider’s Program Expectations</a:t>
            </a:r>
          </a:p>
        </p:txBody>
      </p:sp>
    </p:spTree>
    <p:extLst>
      <p:ext uri="{BB962C8B-B14F-4D97-AF65-F5344CB8AC3E}">
        <p14:creationId xmlns:p14="http://schemas.microsoft.com/office/powerpoint/2010/main" val="865617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2"/>
          <p:cNvGraphicFramePr>
            <a:graphicFrameLocks noGrp="1"/>
          </p:cNvGraphicFramePr>
          <p:nvPr/>
        </p:nvGraphicFramePr>
        <p:xfrm>
          <a:off x="589442" y="1274571"/>
          <a:ext cx="16880411" cy="8934451"/>
        </p:xfrm>
        <a:graphic>
          <a:graphicData uri="http://schemas.openxmlformats.org/drawingml/2006/table">
            <a:tbl>
              <a:tblPr/>
              <a:tblGrid>
                <a:gridCol w="5134784">
                  <a:extLst>
                    <a:ext uri="{9D8B030D-6E8A-4147-A177-3AD203B41FA5}">
                      <a16:colId xmlns:a16="http://schemas.microsoft.com/office/drawing/2014/main" val="20000"/>
                    </a:ext>
                  </a:extLst>
                </a:gridCol>
                <a:gridCol w="4762374">
                  <a:extLst>
                    <a:ext uri="{9D8B030D-6E8A-4147-A177-3AD203B41FA5}">
                      <a16:colId xmlns:a16="http://schemas.microsoft.com/office/drawing/2014/main" val="20001"/>
                    </a:ext>
                  </a:extLst>
                </a:gridCol>
                <a:gridCol w="6983253">
                  <a:extLst>
                    <a:ext uri="{9D8B030D-6E8A-4147-A177-3AD203B41FA5}">
                      <a16:colId xmlns:a16="http://schemas.microsoft.com/office/drawing/2014/main" val="20002"/>
                    </a:ext>
                  </a:extLst>
                </a:gridCol>
              </a:tblGrid>
              <a:tr h="767638">
                <a:tc>
                  <a:txBody>
                    <a:bodyPr/>
                    <a:lstStyle/>
                    <a:p>
                      <a:pPr algn="ctr">
                        <a:lnSpc>
                          <a:spcPts val="2240"/>
                        </a:lnSpc>
                        <a:defRPr/>
                      </a:pPr>
                      <a:r>
                        <a:rPr lang="en-US" sz="1600">
                          <a:solidFill>
                            <a:srgbClr val="000000"/>
                          </a:solidFill>
                          <a:latin typeface="Montserrat Classic Bold"/>
                        </a:rPr>
                        <a:t>Funding Differences</a:t>
                      </a:r>
                      <a:endParaRPr lang="en-US" sz="1100"/>
                    </a:p>
                  </a:txBody>
                  <a:tcPr marL="190500" marR="190500" marT="190500" marB="19050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FDB525"/>
                    </a:solidFill>
                  </a:tcPr>
                </a:tc>
                <a:tc>
                  <a:txBody>
                    <a:bodyPr/>
                    <a:lstStyle/>
                    <a:p>
                      <a:pPr algn="ctr">
                        <a:lnSpc>
                          <a:spcPts val="2240"/>
                        </a:lnSpc>
                        <a:defRPr/>
                      </a:pPr>
                      <a:r>
                        <a:rPr lang="en-US" sz="1600">
                          <a:solidFill>
                            <a:srgbClr val="000000"/>
                          </a:solidFill>
                          <a:latin typeface="Montserrat Classic Bold"/>
                        </a:rPr>
                        <a:t>FY23</a:t>
                      </a:r>
                      <a:endParaRPr lang="en-US" sz="1100"/>
                    </a:p>
                  </a:txBody>
                  <a:tcPr marL="190500" marR="190500" marT="190500" marB="19050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FDB525"/>
                    </a:solidFill>
                  </a:tcPr>
                </a:tc>
                <a:tc>
                  <a:txBody>
                    <a:bodyPr/>
                    <a:lstStyle/>
                    <a:p>
                      <a:pPr algn="ctr">
                        <a:lnSpc>
                          <a:spcPts val="2240"/>
                        </a:lnSpc>
                        <a:defRPr/>
                      </a:pPr>
                      <a:r>
                        <a:rPr lang="en-US" sz="1600">
                          <a:solidFill>
                            <a:srgbClr val="000000"/>
                          </a:solidFill>
                          <a:latin typeface="Montserrat Classic Bold"/>
                        </a:rPr>
                        <a:t>FY24</a:t>
                      </a:r>
                      <a:endParaRPr lang="en-US" sz="1100"/>
                    </a:p>
                  </a:txBody>
                  <a:tcPr marL="190500" marR="190500" marT="190500" marB="19050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FDB525"/>
                    </a:solidFill>
                  </a:tcPr>
                </a:tc>
                <a:extLst>
                  <a:ext uri="{0D108BD9-81ED-4DB2-BD59-A6C34878D82A}">
                    <a16:rowId xmlns:a16="http://schemas.microsoft.com/office/drawing/2014/main" val="10000"/>
                  </a:ext>
                </a:extLst>
              </a:tr>
              <a:tr h="1695200">
                <a:tc>
                  <a:txBody>
                    <a:bodyPr/>
                    <a:lstStyle/>
                    <a:p>
                      <a:pPr marL="345443" lvl="1" indent="-172721" algn="l">
                        <a:lnSpc>
                          <a:spcPts val="2240"/>
                        </a:lnSpc>
                        <a:buFont typeface="Arial"/>
                        <a:buChar char="•"/>
                        <a:defRPr/>
                      </a:pPr>
                      <a:r>
                        <a:rPr lang="en-US" sz="1600">
                          <a:solidFill>
                            <a:srgbClr val="000000"/>
                          </a:solidFill>
                          <a:latin typeface="Montserrat Classic"/>
                        </a:rPr>
                        <a:t>Total funding available across State</a:t>
                      </a:r>
                      <a:endParaRPr lang="en-US" sz="1100"/>
                    </a:p>
                    <a:p>
                      <a:pPr marL="345443" lvl="1" indent="-172721">
                        <a:lnSpc>
                          <a:spcPts val="2240"/>
                        </a:lnSpc>
                        <a:buFont typeface="Arial"/>
                        <a:buChar char="•"/>
                      </a:pPr>
                      <a:r>
                        <a:rPr lang="en-US" sz="1600">
                          <a:solidFill>
                            <a:srgbClr val="000000"/>
                          </a:solidFill>
                          <a:latin typeface="Montserrat Classic"/>
                        </a:rPr>
                        <a:t>Total awarded to MNWB </a:t>
                      </a:r>
                    </a:p>
                    <a:p>
                      <a:pPr marL="345443" lvl="1" indent="-172721">
                        <a:lnSpc>
                          <a:spcPts val="2240"/>
                        </a:lnSpc>
                        <a:buFont typeface="Arial"/>
                        <a:buChar char="•"/>
                      </a:pPr>
                      <a:r>
                        <a:rPr lang="en-US" sz="1600">
                          <a:solidFill>
                            <a:srgbClr val="000000"/>
                          </a:solidFill>
                          <a:latin typeface="Montserrat Classic"/>
                        </a:rPr>
                        <a:t>Bidding process</a:t>
                      </a:r>
                    </a:p>
                  </a:txBody>
                  <a:tcPr marL="190500" marR="190500" marT="190500" marB="190500">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FFEBCD"/>
                    </a:solidFill>
                  </a:tcPr>
                </a:tc>
                <a:tc>
                  <a:txBody>
                    <a:bodyPr/>
                    <a:lstStyle/>
                    <a:p>
                      <a:pPr marL="345443" lvl="1" indent="-172721" algn="l">
                        <a:lnSpc>
                          <a:spcPts val="2240"/>
                        </a:lnSpc>
                        <a:buFont typeface="Arial"/>
                        <a:buChar char="•"/>
                        <a:defRPr/>
                      </a:pPr>
                      <a:r>
                        <a:rPr lang="en-US" sz="1600">
                          <a:solidFill>
                            <a:srgbClr val="000000"/>
                          </a:solidFill>
                          <a:latin typeface="Montserrat Classic"/>
                        </a:rPr>
                        <a:t>$32,670,000 (including ARPA)</a:t>
                      </a:r>
                      <a:endParaRPr lang="en-US" sz="1100"/>
                    </a:p>
                    <a:p>
                      <a:pPr marL="345443" lvl="1" indent="-172721">
                        <a:lnSpc>
                          <a:spcPts val="2240"/>
                        </a:lnSpc>
                        <a:buFont typeface="Arial"/>
                        <a:buChar char="•"/>
                      </a:pPr>
                      <a:r>
                        <a:rPr lang="en-US" sz="1600">
                          <a:solidFill>
                            <a:srgbClr val="000000"/>
                          </a:solidFill>
                          <a:latin typeface="Montserrat Classic"/>
                        </a:rPr>
                        <a:t>$3,565,955.37 (including requested mods of increase)</a:t>
                      </a:r>
                    </a:p>
                    <a:p>
                      <a:pPr marL="345443" lvl="1" indent="-172721">
                        <a:lnSpc>
                          <a:spcPts val="2240"/>
                        </a:lnSpc>
                        <a:buFont typeface="Arial"/>
                        <a:buChar char="•"/>
                      </a:pPr>
                      <a:r>
                        <a:rPr lang="en-US" sz="1600">
                          <a:solidFill>
                            <a:srgbClr val="000000"/>
                          </a:solidFill>
                          <a:latin typeface="Montserrat Classic"/>
                        </a:rPr>
                        <a:t>Competitive</a:t>
                      </a:r>
                    </a:p>
                  </a:txBody>
                  <a:tcPr marL="190500" marR="190500" marT="190500" marB="190500">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FFF4E3"/>
                    </a:solidFill>
                  </a:tcPr>
                </a:tc>
                <a:tc>
                  <a:txBody>
                    <a:bodyPr/>
                    <a:lstStyle/>
                    <a:p>
                      <a:pPr marL="345443" lvl="1" indent="-172721" algn="l">
                        <a:lnSpc>
                          <a:spcPts val="2240"/>
                        </a:lnSpc>
                        <a:buFont typeface="Arial"/>
                        <a:buChar char="•"/>
                        <a:defRPr/>
                      </a:pPr>
                      <a:r>
                        <a:rPr lang="en-US" sz="1600">
                          <a:solidFill>
                            <a:srgbClr val="000000"/>
                          </a:solidFill>
                          <a:latin typeface="Montserrat Classic"/>
                        </a:rPr>
                        <a:t>$19,912,757.00 </a:t>
                      </a:r>
                      <a:endParaRPr lang="en-US" sz="1100"/>
                    </a:p>
                    <a:p>
                      <a:pPr marL="345443" lvl="1" indent="-172721">
                        <a:lnSpc>
                          <a:spcPts val="2240"/>
                        </a:lnSpc>
                        <a:buFont typeface="Arial"/>
                        <a:buChar char="•"/>
                      </a:pPr>
                      <a:r>
                        <a:rPr lang="en-US" sz="1600">
                          <a:solidFill>
                            <a:srgbClr val="000000"/>
                          </a:solidFill>
                          <a:latin typeface="Montserrat Classic"/>
                        </a:rPr>
                        <a:t>TBD</a:t>
                      </a:r>
                    </a:p>
                    <a:p>
                      <a:pPr marL="345443" lvl="1" indent="-172721">
                        <a:lnSpc>
                          <a:spcPts val="2240"/>
                        </a:lnSpc>
                        <a:buFont typeface="Arial"/>
                        <a:buChar char="•"/>
                      </a:pPr>
                      <a:r>
                        <a:rPr lang="en-US" sz="1600">
                          <a:solidFill>
                            <a:srgbClr val="000000"/>
                          </a:solidFill>
                          <a:latin typeface="Montserrat Classic"/>
                        </a:rPr>
                        <a:t>Competitive</a:t>
                      </a:r>
                    </a:p>
                  </a:txBody>
                  <a:tcPr marL="190500" marR="190500" marT="190500" marB="190500">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FFF4E3"/>
                    </a:solidFill>
                  </a:tcPr>
                </a:tc>
                <a:extLst>
                  <a:ext uri="{0D108BD9-81ED-4DB2-BD59-A6C34878D82A}">
                    <a16:rowId xmlns:a16="http://schemas.microsoft.com/office/drawing/2014/main" val="10001"/>
                  </a:ext>
                </a:extLst>
              </a:tr>
              <a:tr h="767638">
                <a:tc>
                  <a:txBody>
                    <a:bodyPr/>
                    <a:lstStyle/>
                    <a:p>
                      <a:pPr algn="ctr">
                        <a:lnSpc>
                          <a:spcPts val="2240"/>
                        </a:lnSpc>
                        <a:defRPr/>
                      </a:pPr>
                      <a:r>
                        <a:rPr lang="en-US" sz="1600">
                          <a:solidFill>
                            <a:srgbClr val="000000"/>
                          </a:solidFill>
                          <a:latin typeface="Montserrat Classic Bold"/>
                        </a:rPr>
                        <a:t>Program Changes</a:t>
                      </a:r>
                      <a:endParaRPr lang="en-US" sz="1100"/>
                    </a:p>
                  </a:txBody>
                  <a:tcPr marL="190500" marR="190500" marT="190500" marB="19050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FDB525"/>
                    </a:solidFill>
                  </a:tcPr>
                </a:tc>
                <a:tc>
                  <a:txBody>
                    <a:bodyPr/>
                    <a:lstStyle/>
                    <a:p>
                      <a:pPr algn="ctr">
                        <a:lnSpc>
                          <a:spcPts val="2240"/>
                        </a:lnSpc>
                        <a:defRPr/>
                      </a:pPr>
                      <a:endParaRPr lang="en-US" sz="1100"/>
                    </a:p>
                  </a:txBody>
                  <a:tcPr marL="190500" marR="190500" marT="190500" marB="19050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FDB525"/>
                    </a:solidFill>
                  </a:tcPr>
                </a:tc>
                <a:tc>
                  <a:txBody>
                    <a:bodyPr/>
                    <a:lstStyle/>
                    <a:p>
                      <a:pPr algn="ctr">
                        <a:lnSpc>
                          <a:spcPts val="2240"/>
                        </a:lnSpc>
                        <a:defRPr/>
                      </a:pPr>
                      <a:endParaRPr lang="en-US" sz="1100"/>
                    </a:p>
                  </a:txBody>
                  <a:tcPr marL="190500" marR="190500" marT="190500" marB="19050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FDB525"/>
                    </a:solidFill>
                  </a:tcPr>
                </a:tc>
                <a:extLst>
                  <a:ext uri="{0D108BD9-81ED-4DB2-BD59-A6C34878D82A}">
                    <a16:rowId xmlns:a16="http://schemas.microsoft.com/office/drawing/2014/main" val="10002"/>
                  </a:ext>
                </a:extLst>
              </a:tr>
              <a:tr h="2622762">
                <a:tc>
                  <a:txBody>
                    <a:bodyPr/>
                    <a:lstStyle/>
                    <a:p>
                      <a:pPr marL="345443" lvl="1" indent="-172721" algn="l">
                        <a:lnSpc>
                          <a:spcPts val="2240"/>
                        </a:lnSpc>
                        <a:buFont typeface="Arial"/>
                        <a:buChar char="•"/>
                        <a:defRPr/>
                      </a:pPr>
                      <a:r>
                        <a:rPr lang="en-US" sz="1600">
                          <a:solidFill>
                            <a:srgbClr val="000000"/>
                          </a:solidFill>
                          <a:latin typeface="Montserrat Classic"/>
                        </a:rPr>
                        <a:t>Tier 4</a:t>
                      </a:r>
                      <a:endParaRPr lang="en-US" sz="1100"/>
                    </a:p>
                    <a:p>
                      <a:pPr marL="345443" lvl="1" indent="-172721">
                        <a:lnSpc>
                          <a:spcPts val="2240"/>
                        </a:lnSpc>
                        <a:buFont typeface="Arial"/>
                        <a:buChar char="•"/>
                      </a:pPr>
                      <a:r>
                        <a:rPr lang="en-US" sz="1600">
                          <a:solidFill>
                            <a:srgbClr val="000000"/>
                          </a:solidFill>
                          <a:latin typeface="Montserrat Classic"/>
                        </a:rPr>
                        <a:t>Data collection</a:t>
                      </a:r>
                    </a:p>
                    <a:p>
                      <a:pPr marL="345443" lvl="1" indent="-172721">
                        <a:lnSpc>
                          <a:spcPts val="2240"/>
                        </a:lnSpc>
                        <a:buFont typeface="Arial"/>
                        <a:buChar char="•"/>
                      </a:pPr>
                      <a:r>
                        <a:rPr lang="en-US" sz="1600">
                          <a:solidFill>
                            <a:srgbClr val="000000"/>
                          </a:solidFill>
                          <a:latin typeface="Montserrat Classic"/>
                        </a:rPr>
                        <a:t>Signal Success</a:t>
                      </a:r>
                    </a:p>
                  </a:txBody>
                  <a:tcPr marL="190500" marR="190500" marT="190500" marB="190500">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FFEBCD"/>
                    </a:solidFill>
                  </a:tcPr>
                </a:tc>
                <a:tc>
                  <a:txBody>
                    <a:bodyPr/>
                    <a:lstStyle/>
                    <a:p>
                      <a:pPr marL="345443" lvl="1" indent="-172721" algn="l">
                        <a:lnSpc>
                          <a:spcPts val="2240"/>
                        </a:lnSpc>
                        <a:buFont typeface="Arial"/>
                        <a:buChar char="•"/>
                        <a:defRPr/>
                      </a:pPr>
                      <a:r>
                        <a:rPr lang="en-US" sz="1600">
                          <a:solidFill>
                            <a:srgbClr val="000000"/>
                          </a:solidFill>
                          <a:latin typeface="Montserrat Classic"/>
                        </a:rPr>
                        <a:t>Implementation of Tier 4; CPR/First aid training required</a:t>
                      </a:r>
                      <a:endParaRPr lang="en-US" sz="1100"/>
                    </a:p>
                    <a:p>
                      <a:pPr marL="345443" lvl="1" indent="-172721">
                        <a:lnSpc>
                          <a:spcPts val="2240"/>
                        </a:lnSpc>
                        <a:buFont typeface="Arial"/>
                        <a:buChar char="•"/>
                      </a:pPr>
                      <a:r>
                        <a:rPr lang="en-US" sz="1600">
                          <a:solidFill>
                            <a:srgbClr val="000000"/>
                          </a:solidFill>
                          <a:latin typeface="Montserrat Classic"/>
                        </a:rPr>
                        <a:t>YouthWorks Database; grant reporting</a:t>
                      </a:r>
                    </a:p>
                    <a:p>
                      <a:pPr marL="345443" lvl="1" indent="-172721">
                        <a:lnSpc>
                          <a:spcPts val="2240"/>
                        </a:lnSpc>
                        <a:buFont typeface="Arial"/>
                        <a:buChar char="•"/>
                      </a:pPr>
                      <a:r>
                        <a:rPr lang="en-US" sz="1600">
                          <a:solidFill>
                            <a:srgbClr val="000000"/>
                          </a:solidFill>
                          <a:latin typeface="Montserrat Classic"/>
                        </a:rPr>
                        <a:t> Creation of new Signal Success content for Tier 4</a:t>
                      </a:r>
                    </a:p>
                  </a:txBody>
                  <a:tcPr marL="190500" marR="190500" marT="190500" marB="190500">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FFF4E3"/>
                    </a:solidFill>
                  </a:tcPr>
                </a:tc>
                <a:tc>
                  <a:txBody>
                    <a:bodyPr/>
                    <a:lstStyle/>
                    <a:p>
                      <a:pPr marL="345443" lvl="1" indent="-172721" algn="l">
                        <a:lnSpc>
                          <a:spcPts val="2240"/>
                        </a:lnSpc>
                        <a:buFont typeface="Arial"/>
                        <a:buChar char="•"/>
                        <a:defRPr/>
                      </a:pPr>
                      <a:r>
                        <a:rPr lang="en-US" sz="1600">
                          <a:solidFill>
                            <a:srgbClr val="000000"/>
                          </a:solidFill>
                          <a:latin typeface="Montserrat Classic"/>
                        </a:rPr>
                        <a:t>Continued focus on the separation of Tier 3 and Tier 4; focus on private sector partnerships; CPR/First Aid made a requirement only for Tier 4</a:t>
                      </a:r>
                      <a:endParaRPr lang="en-US" sz="1100"/>
                    </a:p>
                    <a:p>
                      <a:pPr marL="345443" lvl="1" indent="-172721">
                        <a:lnSpc>
                          <a:spcPts val="2240"/>
                        </a:lnSpc>
                        <a:buFont typeface="Arial"/>
                        <a:buChar char="•"/>
                      </a:pPr>
                      <a:r>
                        <a:rPr lang="en-US" sz="1600">
                          <a:solidFill>
                            <a:srgbClr val="000000"/>
                          </a:solidFill>
                          <a:latin typeface="Montserrat Classic"/>
                        </a:rPr>
                        <a:t> Fewer grant reporting; transition to new system (for data collection -TBD); adjusted application process</a:t>
                      </a:r>
                    </a:p>
                    <a:p>
                      <a:pPr marL="345443" lvl="1" indent="-172721">
                        <a:lnSpc>
                          <a:spcPts val="2240"/>
                        </a:lnSpc>
                        <a:buFont typeface="Arial"/>
                        <a:buChar char="•"/>
                      </a:pPr>
                      <a:r>
                        <a:rPr lang="en-US" sz="1600">
                          <a:solidFill>
                            <a:srgbClr val="000000"/>
                          </a:solidFill>
                          <a:latin typeface="Montserrat Classic"/>
                        </a:rPr>
                        <a:t> Revised/new Signal Success for Tier 1-3; adjusted self-paced platform (LMS)</a:t>
                      </a:r>
                    </a:p>
                  </a:txBody>
                  <a:tcPr marL="190500" marR="190500" marT="190500" marB="190500">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FFF4E3"/>
                    </a:solidFill>
                  </a:tcPr>
                </a:tc>
                <a:extLst>
                  <a:ext uri="{0D108BD9-81ED-4DB2-BD59-A6C34878D82A}">
                    <a16:rowId xmlns:a16="http://schemas.microsoft.com/office/drawing/2014/main" val="10003"/>
                  </a:ext>
                </a:extLst>
              </a:tr>
              <a:tr h="767638">
                <a:tc>
                  <a:txBody>
                    <a:bodyPr/>
                    <a:lstStyle/>
                    <a:p>
                      <a:pPr algn="ctr">
                        <a:lnSpc>
                          <a:spcPts val="2240"/>
                        </a:lnSpc>
                        <a:defRPr/>
                      </a:pPr>
                      <a:r>
                        <a:rPr lang="en-US" sz="1600">
                          <a:solidFill>
                            <a:srgbClr val="000000"/>
                          </a:solidFill>
                          <a:latin typeface="Montserrat Classic Bold"/>
                        </a:rPr>
                        <a:t>Key Operational Changes</a:t>
                      </a:r>
                      <a:endParaRPr lang="en-US" sz="1100"/>
                    </a:p>
                  </a:txBody>
                  <a:tcPr marL="190500" marR="190500" marT="190500" marB="19050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FDB525"/>
                    </a:solidFill>
                  </a:tcPr>
                </a:tc>
                <a:tc>
                  <a:txBody>
                    <a:bodyPr/>
                    <a:lstStyle/>
                    <a:p>
                      <a:pPr algn="ctr">
                        <a:lnSpc>
                          <a:spcPts val="2240"/>
                        </a:lnSpc>
                        <a:defRPr/>
                      </a:pPr>
                      <a:endParaRPr lang="en-US" sz="1100"/>
                    </a:p>
                  </a:txBody>
                  <a:tcPr marL="190500" marR="190500" marT="190500" marB="19050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FDB525"/>
                    </a:solidFill>
                  </a:tcPr>
                </a:tc>
                <a:tc>
                  <a:txBody>
                    <a:bodyPr/>
                    <a:lstStyle/>
                    <a:p>
                      <a:pPr algn="ctr">
                        <a:lnSpc>
                          <a:spcPts val="2240"/>
                        </a:lnSpc>
                        <a:defRPr/>
                      </a:pPr>
                      <a:endParaRPr lang="en-US" sz="1100"/>
                    </a:p>
                  </a:txBody>
                  <a:tcPr marL="190500" marR="190500" marT="190500" marB="19050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FDB525"/>
                    </a:solidFill>
                  </a:tcPr>
                </a:tc>
                <a:extLst>
                  <a:ext uri="{0D108BD9-81ED-4DB2-BD59-A6C34878D82A}">
                    <a16:rowId xmlns:a16="http://schemas.microsoft.com/office/drawing/2014/main" val="10004"/>
                  </a:ext>
                </a:extLst>
              </a:tr>
              <a:tr h="2313575">
                <a:tc>
                  <a:txBody>
                    <a:bodyPr/>
                    <a:lstStyle/>
                    <a:p>
                      <a:pPr marL="345443" lvl="1" indent="-172721" algn="l">
                        <a:lnSpc>
                          <a:spcPts val="2240"/>
                        </a:lnSpc>
                        <a:buFont typeface="Arial"/>
                        <a:buChar char="•"/>
                        <a:defRPr/>
                      </a:pPr>
                      <a:r>
                        <a:rPr lang="en-US" sz="1600">
                          <a:solidFill>
                            <a:srgbClr val="000000"/>
                          </a:solidFill>
                          <a:latin typeface="Montserrat Classic"/>
                        </a:rPr>
                        <a:t> Wages</a:t>
                      </a:r>
                      <a:endParaRPr lang="en-US" sz="1100"/>
                    </a:p>
                    <a:p>
                      <a:pPr marL="345443" lvl="1" indent="-172721">
                        <a:lnSpc>
                          <a:spcPts val="2240"/>
                        </a:lnSpc>
                        <a:buFont typeface="Arial"/>
                        <a:buChar char="•"/>
                      </a:pPr>
                      <a:r>
                        <a:rPr lang="en-US" sz="1600">
                          <a:solidFill>
                            <a:srgbClr val="000000"/>
                          </a:solidFill>
                          <a:latin typeface="Montserrat Classic"/>
                        </a:rPr>
                        <a:t> Participant fringe</a:t>
                      </a:r>
                    </a:p>
                    <a:p>
                      <a:pPr marL="345443" lvl="1" indent="-172721">
                        <a:lnSpc>
                          <a:spcPts val="2240"/>
                        </a:lnSpc>
                        <a:buFont typeface="Arial"/>
                        <a:buChar char="•"/>
                      </a:pPr>
                      <a:r>
                        <a:rPr lang="en-US" sz="1600">
                          <a:solidFill>
                            <a:srgbClr val="000000"/>
                          </a:solidFill>
                          <a:latin typeface="Montserrat Classic"/>
                        </a:rPr>
                        <a:t>Systems</a:t>
                      </a:r>
                    </a:p>
                    <a:p>
                      <a:pPr marL="345443" lvl="1" indent="-172721">
                        <a:lnSpc>
                          <a:spcPts val="2240"/>
                        </a:lnSpc>
                        <a:buFont typeface="Arial"/>
                        <a:buChar char="•"/>
                      </a:pPr>
                      <a:r>
                        <a:rPr lang="en-US" sz="1600">
                          <a:solidFill>
                            <a:srgbClr val="000000"/>
                          </a:solidFill>
                          <a:latin typeface="Montserrat Classic"/>
                        </a:rPr>
                        <a:t>Connecting to CA, WIOA youth, and STEM</a:t>
                      </a:r>
                    </a:p>
                  </a:txBody>
                  <a:tcPr marL="190500" marR="190500" marT="190500" marB="19050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FFEBCD"/>
                    </a:solidFill>
                  </a:tcPr>
                </a:tc>
                <a:tc>
                  <a:txBody>
                    <a:bodyPr/>
                    <a:lstStyle/>
                    <a:p>
                      <a:pPr marL="345443" lvl="1" indent="-172721" algn="l">
                        <a:lnSpc>
                          <a:spcPts val="2240"/>
                        </a:lnSpc>
                        <a:buFont typeface="Arial"/>
                        <a:buChar char="•"/>
                        <a:defRPr/>
                      </a:pPr>
                      <a:r>
                        <a:rPr lang="en-US" sz="1600">
                          <a:solidFill>
                            <a:srgbClr val="000000"/>
                          </a:solidFill>
                          <a:latin typeface="Montserrat Classic"/>
                        </a:rPr>
                        <a:t> Wages increased $1.25/tier</a:t>
                      </a:r>
                      <a:endParaRPr lang="en-US" sz="1100"/>
                    </a:p>
                    <a:p>
                      <a:pPr marL="345443" lvl="1" indent="-172721">
                        <a:lnSpc>
                          <a:spcPts val="2240"/>
                        </a:lnSpc>
                        <a:buFont typeface="Arial"/>
                        <a:buChar char="•"/>
                      </a:pPr>
                      <a:r>
                        <a:rPr lang="en-US" sz="1600">
                          <a:solidFill>
                            <a:srgbClr val="000000"/>
                          </a:solidFill>
                          <a:latin typeface="Montserrat Classic"/>
                        </a:rPr>
                        <a:t> 12%</a:t>
                      </a:r>
                    </a:p>
                    <a:p>
                      <a:pPr marL="345443" lvl="1" indent="-172721">
                        <a:lnSpc>
                          <a:spcPts val="2240"/>
                        </a:lnSpc>
                        <a:buFont typeface="Arial"/>
                        <a:buChar char="•"/>
                      </a:pPr>
                      <a:r>
                        <a:rPr lang="en-US" sz="1600">
                          <a:solidFill>
                            <a:srgbClr val="000000"/>
                          </a:solidFill>
                          <a:latin typeface="Montserrat Classic"/>
                        </a:rPr>
                        <a:t>Skills Library Database; Interim applications for participants</a:t>
                      </a:r>
                    </a:p>
                    <a:p>
                      <a:pPr marL="345443" lvl="1" indent="-172721">
                        <a:lnSpc>
                          <a:spcPts val="2240"/>
                        </a:lnSpc>
                        <a:buFont typeface="Arial"/>
                        <a:buChar char="•"/>
                      </a:pPr>
                      <a:r>
                        <a:rPr lang="en-US" sz="1600">
                          <a:solidFill>
                            <a:srgbClr val="000000"/>
                          </a:solidFill>
                          <a:latin typeface="Montserrat Classic"/>
                        </a:rPr>
                        <a:t>Shared language </a:t>
                      </a:r>
                    </a:p>
                  </a:txBody>
                  <a:tcPr marL="190500" marR="190500" marT="190500" marB="19050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FFF4E3"/>
                    </a:solidFill>
                  </a:tcPr>
                </a:tc>
                <a:tc>
                  <a:txBody>
                    <a:bodyPr/>
                    <a:lstStyle/>
                    <a:p>
                      <a:pPr marL="345443" lvl="1" indent="-172721" algn="l">
                        <a:lnSpc>
                          <a:spcPts val="2240"/>
                        </a:lnSpc>
                        <a:buFont typeface="Arial"/>
                        <a:buChar char="•"/>
                        <a:defRPr/>
                      </a:pPr>
                      <a:r>
                        <a:rPr lang="en-US" sz="1600">
                          <a:solidFill>
                            <a:srgbClr val="000000"/>
                          </a:solidFill>
                          <a:latin typeface="Montserrat Classic"/>
                        </a:rPr>
                        <a:t> Wages across all tiers begin at $15 as a floor base</a:t>
                      </a:r>
                      <a:endParaRPr lang="en-US" sz="1100"/>
                    </a:p>
                    <a:p>
                      <a:pPr marL="345443" lvl="1" indent="-172721">
                        <a:lnSpc>
                          <a:spcPts val="2240"/>
                        </a:lnSpc>
                        <a:buFont typeface="Arial"/>
                        <a:buChar char="•"/>
                      </a:pPr>
                      <a:r>
                        <a:rPr lang="en-US" sz="1600">
                          <a:solidFill>
                            <a:srgbClr val="000000"/>
                          </a:solidFill>
                          <a:latin typeface="Montserrat Classic"/>
                        </a:rPr>
                        <a:t> 14%</a:t>
                      </a:r>
                    </a:p>
                    <a:p>
                      <a:pPr marL="345443" lvl="1" indent="-172721">
                        <a:lnSpc>
                          <a:spcPts val="2240"/>
                        </a:lnSpc>
                        <a:buFont typeface="Arial"/>
                        <a:buChar char="•"/>
                      </a:pPr>
                      <a:r>
                        <a:rPr lang="en-US" sz="1600">
                          <a:solidFill>
                            <a:srgbClr val="000000"/>
                          </a:solidFill>
                          <a:latin typeface="Montserrat Classic"/>
                        </a:rPr>
                        <a:t> Building new database system</a:t>
                      </a:r>
                    </a:p>
                    <a:p>
                      <a:pPr marL="345443" lvl="1" indent="-172721">
                        <a:lnSpc>
                          <a:spcPts val="2240"/>
                        </a:lnSpc>
                        <a:buFont typeface="Arial"/>
                        <a:buChar char="•"/>
                      </a:pPr>
                      <a:r>
                        <a:rPr lang="en-US" sz="1600">
                          <a:solidFill>
                            <a:srgbClr val="000000"/>
                          </a:solidFill>
                          <a:latin typeface="Montserrat Classic"/>
                        </a:rPr>
                        <a:t> More cross-collaboration; ensuring participants are marked as co-enrolled if they also receive support through either CA, STEM, WIOA</a:t>
                      </a:r>
                    </a:p>
                  </a:txBody>
                  <a:tcPr marL="190500" marR="190500" marT="190500" marB="190500" anchor="ctr">
                    <a:lnL w="0" cap="flat" cmpd="sng" algn="ctr">
                      <a:solidFill>
                        <a:srgbClr val="FFD699"/>
                      </a:solidFill>
                      <a:prstDash val="solid"/>
                      <a:round/>
                      <a:headEnd type="none" w="med" len="med"/>
                      <a:tailEnd type="none" w="med" len="med"/>
                    </a:lnL>
                    <a:lnR w="0" cap="flat" cmpd="sng" algn="ctr">
                      <a:solidFill>
                        <a:srgbClr val="FFD699"/>
                      </a:solidFill>
                      <a:prstDash val="solid"/>
                      <a:round/>
                      <a:headEnd type="none" w="med" len="med"/>
                      <a:tailEnd type="none" w="med" len="med"/>
                    </a:lnR>
                    <a:lnT w="0" cap="flat" cmpd="sng" algn="ctr">
                      <a:solidFill>
                        <a:srgbClr val="FFD699"/>
                      </a:solidFill>
                      <a:prstDash val="solid"/>
                      <a:round/>
                      <a:headEnd type="none" w="med" len="med"/>
                      <a:tailEnd type="none" w="med" len="med"/>
                    </a:lnT>
                    <a:lnB w="0" cap="flat" cmpd="sng" algn="ctr">
                      <a:solidFill>
                        <a:srgbClr val="FFD699"/>
                      </a:solidFill>
                      <a:prstDash val="solid"/>
                      <a:round/>
                      <a:headEnd type="none" w="med" len="med"/>
                      <a:tailEnd type="none" w="med" len="med"/>
                    </a:lnB>
                    <a:solidFill>
                      <a:srgbClr val="FFF4E3"/>
                    </a:solidFill>
                  </a:tcPr>
                </a:tc>
                <a:extLst>
                  <a:ext uri="{0D108BD9-81ED-4DB2-BD59-A6C34878D82A}">
                    <a16:rowId xmlns:a16="http://schemas.microsoft.com/office/drawing/2014/main" val="10005"/>
                  </a:ext>
                </a:extLst>
              </a:tr>
            </a:tbl>
          </a:graphicData>
        </a:graphic>
      </p:graphicFrame>
      <p:sp>
        <p:nvSpPr>
          <p:cNvPr id="3" name="TextBox 3"/>
          <p:cNvSpPr txBox="1"/>
          <p:nvPr/>
        </p:nvSpPr>
        <p:spPr>
          <a:xfrm>
            <a:off x="740221" y="517779"/>
            <a:ext cx="10870253" cy="695959"/>
          </a:xfrm>
          <a:prstGeom prst="rect">
            <a:avLst/>
          </a:prstGeom>
        </p:spPr>
        <p:txBody>
          <a:bodyPr lIns="0" tIns="0" rIns="0" bIns="0" rtlCol="0" anchor="t">
            <a:spAutoFit/>
          </a:bodyPr>
          <a:lstStyle/>
          <a:p>
            <a:pPr>
              <a:lnSpc>
                <a:spcPts val="5169"/>
              </a:lnSpc>
            </a:pPr>
            <a:r>
              <a:rPr lang="en-US" sz="5499">
                <a:solidFill>
                  <a:srgbClr val="0C3B5D"/>
                </a:solidFill>
                <a:latin typeface="Montserrat Heavy"/>
              </a:rPr>
              <a:t>Comparing FY23 to FY24</a:t>
            </a:r>
          </a:p>
        </p:txBody>
      </p:sp>
      <p:sp>
        <p:nvSpPr>
          <p:cNvPr id="4" name="TextBox 4"/>
          <p:cNvSpPr txBox="1"/>
          <p:nvPr/>
        </p:nvSpPr>
        <p:spPr>
          <a:xfrm>
            <a:off x="15348474" y="672466"/>
            <a:ext cx="2121379" cy="356234"/>
          </a:xfrm>
          <a:prstGeom prst="rect">
            <a:avLst/>
          </a:prstGeom>
        </p:spPr>
        <p:txBody>
          <a:bodyPr lIns="0" tIns="0" rIns="0" bIns="0" rtlCol="0" anchor="t">
            <a:spAutoFit/>
          </a:bodyPr>
          <a:lstStyle/>
          <a:p>
            <a:pPr algn="r">
              <a:lnSpc>
                <a:spcPts val="2940"/>
              </a:lnSpc>
            </a:pPr>
            <a:r>
              <a:rPr lang="en-US" sz="2100">
                <a:solidFill>
                  <a:srgbClr val="0C3B5D"/>
                </a:solidFill>
                <a:latin typeface="Montserrat Classic Bold"/>
              </a:rPr>
              <a:t>FY24</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574847"/>
            <a:ext cx="1856645" cy="68071"/>
            <a:chOff x="0" y="0"/>
            <a:chExt cx="488993" cy="17928"/>
          </a:xfrm>
        </p:grpSpPr>
        <p:sp>
          <p:nvSpPr>
            <p:cNvPr id="3" name="Freeform 3"/>
            <p:cNvSpPr/>
            <p:nvPr/>
          </p:nvSpPr>
          <p:spPr>
            <a:xfrm>
              <a:off x="0" y="0"/>
              <a:ext cx="488993" cy="17928"/>
            </a:xfrm>
            <a:custGeom>
              <a:avLst/>
              <a:gdLst/>
              <a:ahLst/>
              <a:cxnLst/>
              <a:rect l="l" t="t" r="r" b="b"/>
              <a:pathLst>
                <a:path w="488993" h="17928">
                  <a:moveTo>
                    <a:pt x="0" y="0"/>
                  </a:moveTo>
                  <a:lnTo>
                    <a:pt x="488993" y="0"/>
                  </a:lnTo>
                  <a:lnTo>
                    <a:pt x="488993" y="17928"/>
                  </a:lnTo>
                  <a:lnTo>
                    <a:pt x="0" y="17928"/>
                  </a:lnTo>
                  <a:close/>
                </a:path>
              </a:pathLst>
            </a:custGeom>
            <a:solidFill>
              <a:srgbClr val="F9B314"/>
            </a:solidFill>
          </p:spPr>
          <p:txBody>
            <a:bodyPr/>
            <a:lstStyle/>
            <a:p>
              <a:endParaRPr lang="en-US"/>
            </a:p>
          </p:txBody>
        </p:sp>
        <p:sp>
          <p:nvSpPr>
            <p:cNvPr id="4" name="TextBox 4"/>
            <p:cNvSpPr txBox="1"/>
            <p:nvPr/>
          </p:nvSpPr>
          <p:spPr>
            <a:xfrm>
              <a:off x="0" y="-38100"/>
              <a:ext cx="488993" cy="56028"/>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14500955" y="1767922"/>
            <a:ext cx="2758345" cy="891584"/>
            <a:chOff x="0" y="-170064"/>
            <a:chExt cx="726478" cy="234820"/>
          </a:xfrm>
        </p:grpSpPr>
        <p:sp>
          <p:nvSpPr>
            <p:cNvPr id="6" name="Freeform 6"/>
            <p:cNvSpPr/>
            <p:nvPr/>
          </p:nvSpPr>
          <p:spPr>
            <a:xfrm>
              <a:off x="0" y="-170064"/>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F9B314"/>
            </a:solidFill>
          </p:spPr>
          <p:txBody>
            <a:bodyPr/>
            <a:lstStyle/>
            <a:p>
              <a:endParaRPr lang="en-US" dirty="0"/>
            </a:p>
          </p:txBody>
        </p:sp>
        <p:sp>
          <p:nvSpPr>
            <p:cNvPr id="7" name="TextBox 7"/>
            <p:cNvSpPr txBox="1"/>
            <p:nvPr/>
          </p:nvSpPr>
          <p:spPr>
            <a:xfrm>
              <a:off x="0" y="-38100"/>
              <a:ext cx="726478" cy="102856"/>
            </a:xfrm>
            <a:prstGeom prst="rect">
              <a:avLst/>
            </a:prstGeom>
          </p:spPr>
          <p:txBody>
            <a:bodyPr lIns="50800" tIns="50800" rIns="50800" bIns="50800" rtlCol="0" anchor="ctr"/>
            <a:lstStyle/>
            <a:p>
              <a:pPr algn="ctr">
                <a:lnSpc>
                  <a:spcPts val="2659"/>
                </a:lnSpc>
                <a:spcBef>
                  <a:spcPct val="0"/>
                </a:spcBef>
              </a:pPr>
              <a:endParaRPr/>
            </a:p>
          </p:txBody>
        </p:sp>
      </p:grpSp>
      <p:sp>
        <p:nvSpPr>
          <p:cNvPr id="8" name="Freeform 8"/>
          <p:cNvSpPr/>
          <p:nvPr/>
        </p:nvSpPr>
        <p:spPr>
          <a:xfrm>
            <a:off x="709758" y="540860"/>
            <a:ext cx="2758345" cy="975680"/>
          </a:xfrm>
          <a:custGeom>
            <a:avLst/>
            <a:gdLst/>
            <a:ahLst/>
            <a:cxnLst/>
            <a:rect l="l" t="t" r="r" b="b"/>
            <a:pathLst>
              <a:path w="2758345" h="975680">
                <a:moveTo>
                  <a:pt x="0" y="0"/>
                </a:moveTo>
                <a:lnTo>
                  <a:pt x="2758345" y="0"/>
                </a:lnTo>
                <a:lnTo>
                  <a:pt x="2758345" y="975680"/>
                </a:lnTo>
                <a:lnTo>
                  <a:pt x="0" y="975680"/>
                </a:lnTo>
                <a:lnTo>
                  <a:pt x="0" y="0"/>
                </a:lnTo>
                <a:close/>
              </a:path>
            </a:pathLst>
          </a:custGeom>
          <a:blipFill>
            <a:blip r:embed="rId2"/>
            <a:stretch>
              <a:fillRect r="-14926"/>
            </a:stretch>
          </a:blipFill>
        </p:spPr>
        <p:txBody>
          <a:bodyPr/>
          <a:lstStyle/>
          <a:p>
            <a:endParaRPr lang="en-US"/>
          </a:p>
        </p:txBody>
      </p:sp>
      <p:sp>
        <p:nvSpPr>
          <p:cNvPr id="9" name="Freeform 9"/>
          <p:cNvSpPr/>
          <p:nvPr/>
        </p:nvSpPr>
        <p:spPr>
          <a:xfrm>
            <a:off x="11618843" y="2754855"/>
            <a:ext cx="5764223" cy="5764223"/>
          </a:xfrm>
          <a:custGeom>
            <a:avLst/>
            <a:gdLst/>
            <a:ahLst/>
            <a:cxnLst/>
            <a:rect l="l" t="t" r="r" b="b"/>
            <a:pathLst>
              <a:path w="5764223" h="5764223">
                <a:moveTo>
                  <a:pt x="0" y="0"/>
                </a:moveTo>
                <a:lnTo>
                  <a:pt x="5764223" y="0"/>
                </a:lnTo>
                <a:lnTo>
                  <a:pt x="5764223" y="5764223"/>
                </a:lnTo>
                <a:lnTo>
                  <a:pt x="0" y="5764223"/>
                </a:lnTo>
                <a:lnTo>
                  <a:pt x="0" y="0"/>
                </a:lnTo>
                <a:close/>
              </a:path>
            </a:pathLst>
          </a:custGeom>
          <a:blipFill>
            <a:blip r:embed="rId3"/>
            <a:stretch>
              <a:fillRect/>
            </a:stretch>
          </a:blipFill>
          <a:ln w="38100" cap="sq">
            <a:solidFill>
              <a:srgbClr val="FFFFFF"/>
            </a:solidFill>
            <a:prstDash val="solid"/>
            <a:miter/>
          </a:ln>
        </p:spPr>
        <p:txBody>
          <a:bodyPr/>
          <a:lstStyle/>
          <a:p>
            <a:endParaRPr lang="en-US"/>
          </a:p>
        </p:txBody>
      </p:sp>
      <p:sp>
        <p:nvSpPr>
          <p:cNvPr id="10" name="TextBox 10"/>
          <p:cNvSpPr txBox="1"/>
          <p:nvPr/>
        </p:nvSpPr>
        <p:spPr>
          <a:xfrm>
            <a:off x="1028700" y="2246753"/>
            <a:ext cx="6809595" cy="1519809"/>
          </a:xfrm>
          <a:prstGeom prst="rect">
            <a:avLst/>
          </a:prstGeom>
        </p:spPr>
        <p:txBody>
          <a:bodyPr lIns="0" tIns="0" rIns="0" bIns="0" rtlCol="0" anchor="t">
            <a:spAutoFit/>
          </a:bodyPr>
          <a:lstStyle/>
          <a:p>
            <a:pPr>
              <a:lnSpc>
                <a:spcPts val="3947"/>
              </a:lnSpc>
            </a:pPr>
            <a:r>
              <a:rPr lang="en-US" sz="4200">
                <a:solidFill>
                  <a:srgbClr val="0C3B5D"/>
                </a:solidFill>
                <a:latin typeface="Montserrat Heavy"/>
              </a:rPr>
              <a:t>MassHire Metro North Workforce Board Evaluation Criteria</a:t>
            </a:r>
          </a:p>
        </p:txBody>
      </p:sp>
      <p:sp>
        <p:nvSpPr>
          <p:cNvPr id="11" name="TextBox 11"/>
          <p:cNvSpPr txBox="1"/>
          <p:nvPr/>
        </p:nvSpPr>
        <p:spPr>
          <a:xfrm>
            <a:off x="709758" y="3718937"/>
            <a:ext cx="9288379" cy="6851650"/>
          </a:xfrm>
          <a:prstGeom prst="rect">
            <a:avLst/>
          </a:prstGeom>
        </p:spPr>
        <p:txBody>
          <a:bodyPr lIns="0" tIns="0" rIns="0" bIns="0" rtlCol="0" anchor="t">
            <a:spAutoFit/>
          </a:bodyPr>
          <a:lstStyle/>
          <a:p>
            <a:pPr>
              <a:lnSpc>
                <a:spcPts val="3499"/>
              </a:lnSpc>
            </a:pPr>
            <a:endParaRPr dirty="0"/>
          </a:p>
          <a:p>
            <a:pPr marL="539749" lvl="1" indent="-269875">
              <a:lnSpc>
                <a:spcPts val="3499"/>
              </a:lnSpc>
              <a:buFont typeface="Arial"/>
              <a:buChar char="•"/>
            </a:pPr>
            <a:r>
              <a:rPr lang="en-US" sz="2499" dirty="0">
                <a:solidFill>
                  <a:srgbClr val="5F7C8B"/>
                </a:solidFill>
                <a:latin typeface="Montserrat Classic Bold"/>
              </a:rPr>
              <a:t>Recruitment Plan</a:t>
            </a:r>
          </a:p>
          <a:p>
            <a:pPr marL="539749" lvl="1" indent="-269875">
              <a:lnSpc>
                <a:spcPts val="3499"/>
              </a:lnSpc>
              <a:buFont typeface="Arial"/>
              <a:buChar char="•"/>
            </a:pPr>
            <a:r>
              <a:rPr lang="en-US" sz="2499" dirty="0">
                <a:solidFill>
                  <a:srgbClr val="5F7C8B"/>
                </a:solidFill>
                <a:latin typeface="Montserrat Classic Bold"/>
              </a:rPr>
              <a:t>Program Overview</a:t>
            </a:r>
          </a:p>
          <a:p>
            <a:pPr marL="539749" lvl="1" indent="-269875">
              <a:lnSpc>
                <a:spcPts val="3499"/>
              </a:lnSpc>
              <a:buFont typeface="Arial"/>
              <a:buChar char="•"/>
            </a:pPr>
            <a:r>
              <a:rPr lang="en-US" sz="2499" dirty="0">
                <a:solidFill>
                  <a:srgbClr val="5F7C8B"/>
                </a:solidFill>
                <a:latin typeface="Montserrat Classic Bold"/>
              </a:rPr>
              <a:t>Program Design</a:t>
            </a:r>
          </a:p>
          <a:p>
            <a:pPr marL="539749" lvl="1" indent="-269875">
              <a:lnSpc>
                <a:spcPts val="3499"/>
              </a:lnSpc>
              <a:buFont typeface="Arial"/>
              <a:buChar char="•"/>
            </a:pPr>
            <a:r>
              <a:rPr lang="en-US" sz="2499" dirty="0">
                <a:solidFill>
                  <a:srgbClr val="5F7C8B"/>
                </a:solidFill>
                <a:latin typeface="Montserrat Classic Bold"/>
              </a:rPr>
              <a:t>Case Management</a:t>
            </a:r>
          </a:p>
          <a:p>
            <a:pPr marL="539749" lvl="1" indent="-269875">
              <a:lnSpc>
                <a:spcPts val="3499"/>
              </a:lnSpc>
              <a:buFont typeface="Arial"/>
              <a:buChar char="•"/>
            </a:pPr>
            <a:r>
              <a:rPr lang="en-US" sz="2499" dirty="0">
                <a:solidFill>
                  <a:srgbClr val="5F7C8B"/>
                </a:solidFill>
                <a:latin typeface="Montserrat Classic Bold"/>
              </a:rPr>
              <a:t>Employer and Partnership Outreach: </a:t>
            </a:r>
          </a:p>
          <a:p>
            <a:pPr>
              <a:lnSpc>
                <a:spcPts val="2240"/>
              </a:lnSpc>
            </a:pPr>
            <a:r>
              <a:rPr lang="en-US" sz="1600" dirty="0">
                <a:solidFill>
                  <a:srgbClr val="5F7C8B"/>
                </a:solidFill>
                <a:latin typeface="Montserrat Classic"/>
              </a:rPr>
              <a:t>As we continue to expand the YouthWorks program by establishing and fostering partnerships, networks, and relationships with businesses within the region and throughout the state, it is anticipated that partners will also intensify their efforts in expanding partnerships, specifically, in the private sector. </a:t>
            </a:r>
          </a:p>
          <a:p>
            <a:pPr>
              <a:lnSpc>
                <a:spcPts val="2240"/>
              </a:lnSpc>
            </a:pPr>
            <a:endParaRPr lang="en-US" sz="1600" dirty="0">
              <a:solidFill>
                <a:srgbClr val="5F7C8B"/>
              </a:solidFill>
              <a:latin typeface="Montserrat Classic"/>
            </a:endParaRPr>
          </a:p>
          <a:p>
            <a:pPr>
              <a:lnSpc>
                <a:spcPts val="2240"/>
              </a:lnSpc>
            </a:pPr>
            <a:r>
              <a:rPr lang="en-US" sz="1600" dirty="0">
                <a:solidFill>
                  <a:srgbClr val="5F7C8B"/>
                </a:solidFill>
                <a:latin typeface="Montserrat Classic"/>
              </a:rPr>
              <a:t>Also, building on the recommendations of the Climate Chief and the Governor’s Office of Climate Innovation and Resilience, as a region, we are urged to involve partners/employers offering opportunities in clean energy, climate, and resiliency. The application will require information on employer partnerships and a breakdown of sites by industry or sector. </a:t>
            </a:r>
          </a:p>
          <a:p>
            <a:pPr marL="539749" lvl="1" indent="-269875">
              <a:lnSpc>
                <a:spcPts val="3499"/>
              </a:lnSpc>
              <a:buFont typeface="Arial"/>
              <a:buChar char="•"/>
            </a:pPr>
            <a:r>
              <a:rPr lang="en-US" sz="2499" dirty="0">
                <a:solidFill>
                  <a:srgbClr val="5F7C8B"/>
                </a:solidFill>
                <a:latin typeface="Montserrat Classic Bold"/>
              </a:rPr>
              <a:t>Budget/Budget Narrative</a:t>
            </a:r>
          </a:p>
          <a:p>
            <a:pPr marL="539749" lvl="1" indent="-269875">
              <a:lnSpc>
                <a:spcPts val="3499"/>
              </a:lnSpc>
              <a:buFont typeface="Arial"/>
              <a:buChar char="•"/>
            </a:pPr>
            <a:r>
              <a:rPr lang="en-US" sz="2499" dirty="0">
                <a:solidFill>
                  <a:srgbClr val="5F7C8B"/>
                </a:solidFill>
                <a:latin typeface="Montserrat Classic Bold"/>
              </a:rPr>
              <a:t>Program Operations and Staffing Plan</a:t>
            </a:r>
          </a:p>
          <a:p>
            <a:pPr>
              <a:lnSpc>
                <a:spcPts val="3499"/>
              </a:lnSpc>
            </a:pPr>
            <a:endParaRPr lang="en-US" sz="2499" dirty="0">
              <a:solidFill>
                <a:srgbClr val="5F7C8B"/>
              </a:solidFill>
              <a:latin typeface="Montserrat Classic Bold"/>
            </a:endParaRPr>
          </a:p>
          <a:p>
            <a:pPr>
              <a:lnSpc>
                <a:spcPts val="3499"/>
              </a:lnSpc>
            </a:pPr>
            <a:endParaRPr lang="en-US" sz="2499" dirty="0">
              <a:solidFill>
                <a:srgbClr val="5F7C8B"/>
              </a:solidFill>
              <a:latin typeface="Montserrat Classic Bold"/>
            </a:endParaRPr>
          </a:p>
        </p:txBody>
      </p:sp>
      <p:sp>
        <p:nvSpPr>
          <p:cNvPr id="12" name="TextBox 12"/>
          <p:cNvSpPr txBox="1"/>
          <p:nvPr/>
        </p:nvSpPr>
        <p:spPr>
          <a:xfrm>
            <a:off x="13769329" y="1358434"/>
            <a:ext cx="3489971" cy="356234"/>
          </a:xfrm>
          <a:prstGeom prst="rect">
            <a:avLst/>
          </a:prstGeom>
        </p:spPr>
        <p:txBody>
          <a:bodyPr lIns="0" tIns="0" rIns="0" bIns="0" rtlCol="0" anchor="t">
            <a:spAutoFit/>
          </a:bodyPr>
          <a:lstStyle/>
          <a:p>
            <a:pPr algn="r">
              <a:lnSpc>
                <a:spcPts val="2940"/>
              </a:lnSpc>
            </a:pPr>
            <a:r>
              <a:rPr lang="en-US" sz="2100" dirty="0">
                <a:solidFill>
                  <a:srgbClr val="0C3B5D"/>
                </a:solidFill>
                <a:latin typeface="Montserrat Classic Bold"/>
              </a:rPr>
              <a:t>Evaluation Criteria</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4500955" y="1307183"/>
            <a:ext cx="2758345" cy="245871"/>
            <a:chOff x="0" y="0"/>
            <a:chExt cx="726478" cy="64756"/>
          </a:xfrm>
        </p:grpSpPr>
        <p:sp>
          <p:nvSpPr>
            <p:cNvPr id="3" name="Freeform 3"/>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F9B314"/>
            </a:solidFill>
          </p:spPr>
          <p:txBody>
            <a:bodyPr/>
            <a:lstStyle/>
            <a:p>
              <a:endParaRPr lang="en-US"/>
            </a:p>
          </p:txBody>
        </p:sp>
        <p:sp>
          <p:nvSpPr>
            <p:cNvPr id="4" name="TextBox 4"/>
            <p:cNvSpPr txBox="1"/>
            <p:nvPr/>
          </p:nvSpPr>
          <p:spPr>
            <a:xfrm>
              <a:off x="0" y="-38100"/>
              <a:ext cx="726478" cy="102856"/>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p:cNvSpPr/>
          <p:nvPr/>
        </p:nvSpPr>
        <p:spPr>
          <a:xfrm>
            <a:off x="15730607" y="1846897"/>
            <a:ext cx="2004536" cy="1992008"/>
          </a:xfrm>
          <a:custGeom>
            <a:avLst/>
            <a:gdLst/>
            <a:ahLst/>
            <a:cxnLst/>
            <a:rect l="l" t="t" r="r" b="b"/>
            <a:pathLst>
              <a:path w="2004536" h="1992008">
                <a:moveTo>
                  <a:pt x="0" y="0"/>
                </a:moveTo>
                <a:lnTo>
                  <a:pt x="2004536" y="0"/>
                </a:lnTo>
                <a:lnTo>
                  <a:pt x="2004536" y="1992008"/>
                </a:lnTo>
                <a:lnTo>
                  <a:pt x="0" y="1992008"/>
                </a:lnTo>
                <a:lnTo>
                  <a:pt x="0" y="0"/>
                </a:lnTo>
                <a:close/>
              </a:path>
            </a:pathLst>
          </a:custGeom>
          <a:blipFill>
            <a:blip r:embed="rId2"/>
            <a:stretch>
              <a:fillRect/>
            </a:stretch>
          </a:blipFill>
        </p:spPr>
        <p:txBody>
          <a:bodyPr/>
          <a:lstStyle/>
          <a:p>
            <a:endParaRPr lang="en-US"/>
          </a:p>
        </p:txBody>
      </p:sp>
      <p:sp>
        <p:nvSpPr>
          <p:cNvPr id="6" name="Freeform 6"/>
          <p:cNvSpPr/>
          <p:nvPr/>
        </p:nvSpPr>
        <p:spPr>
          <a:xfrm>
            <a:off x="12768671" y="3700486"/>
            <a:ext cx="2648804" cy="1897206"/>
          </a:xfrm>
          <a:custGeom>
            <a:avLst/>
            <a:gdLst/>
            <a:ahLst/>
            <a:cxnLst/>
            <a:rect l="l" t="t" r="r" b="b"/>
            <a:pathLst>
              <a:path w="2648804" h="1897206">
                <a:moveTo>
                  <a:pt x="0" y="0"/>
                </a:moveTo>
                <a:lnTo>
                  <a:pt x="2648804" y="0"/>
                </a:lnTo>
                <a:lnTo>
                  <a:pt x="2648804" y="1897206"/>
                </a:lnTo>
                <a:lnTo>
                  <a:pt x="0" y="1897206"/>
                </a:lnTo>
                <a:lnTo>
                  <a:pt x="0" y="0"/>
                </a:lnTo>
                <a:close/>
              </a:path>
            </a:pathLst>
          </a:custGeom>
          <a:blipFill>
            <a:blip r:embed="rId3"/>
            <a:stretch>
              <a:fillRect/>
            </a:stretch>
          </a:blipFill>
        </p:spPr>
        <p:txBody>
          <a:bodyPr/>
          <a:lstStyle/>
          <a:p>
            <a:endParaRPr lang="en-US"/>
          </a:p>
        </p:txBody>
      </p:sp>
      <p:sp>
        <p:nvSpPr>
          <p:cNvPr id="7" name="Freeform 7"/>
          <p:cNvSpPr/>
          <p:nvPr/>
        </p:nvSpPr>
        <p:spPr>
          <a:xfrm>
            <a:off x="15880128" y="5143500"/>
            <a:ext cx="1881481" cy="1843852"/>
          </a:xfrm>
          <a:custGeom>
            <a:avLst/>
            <a:gdLst/>
            <a:ahLst/>
            <a:cxnLst/>
            <a:rect l="l" t="t" r="r" b="b"/>
            <a:pathLst>
              <a:path w="1881481" h="1843852">
                <a:moveTo>
                  <a:pt x="0" y="0"/>
                </a:moveTo>
                <a:lnTo>
                  <a:pt x="1881481" y="0"/>
                </a:lnTo>
                <a:lnTo>
                  <a:pt x="1881481" y="1843852"/>
                </a:lnTo>
                <a:lnTo>
                  <a:pt x="0" y="184385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8" name="Freeform 8"/>
          <p:cNvSpPr/>
          <p:nvPr/>
        </p:nvSpPr>
        <p:spPr>
          <a:xfrm>
            <a:off x="13593103" y="6547627"/>
            <a:ext cx="1570565" cy="1749933"/>
          </a:xfrm>
          <a:custGeom>
            <a:avLst/>
            <a:gdLst/>
            <a:ahLst/>
            <a:cxnLst/>
            <a:rect l="l" t="t" r="r" b="b"/>
            <a:pathLst>
              <a:path w="1570565" h="1749933">
                <a:moveTo>
                  <a:pt x="0" y="0"/>
                </a:moveTo>
                <a:lnTo>
                  <a:pt x="1570565" y="0"/>
                </a:lnTo>
                <a:lnTo>
                  <a:pt x="1570565" y="1749933"/>
                </a:lnTo>
                <a:lnTo>
                  <a:pt x="0" y="174993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9" name="Freeform 9"/>
          <p:cNvSpPr/>
          <p:nvPr/>
        </p:nvSpPr>
        <p:spPr>
          <a:xfrm>
            <a:off x="15997841" y="7700082"/>
            <a:ext cx="1763768" cy="2184848"/>
          </a:xfrm>
          <a:custGeom>
            <a:avLst/>
            <a:gdLst/>
            <a:ahLst/>
            <a:cxnLst/>
            <a:rect l="l" t="t" r="r" b="b"/>
            <a:pathLst>
              <a:path w="1763768" h="2184848">
                <a:moveTo>
                  <a:pt x="0" y="0"/>
                </a:moveTo>
                <a:lnTo>
                  <a:pt x="1763768" y="0"/>
                </a:lnTo>
                <a:lnTo>
                  <a:pt x="1763768" y="2184848"/>
                </a:lnTo>
                <a:lnTo>
                  <a:pt x="0" y="218484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graphicFrame>
        <p:nvGraphicFramePr>
          <p:cNvPr id="10" name="Table 10"/>
          <p:cNvGraphicFramePr>
            <a:graphicFrameLocks noGrp="1"/>
          </p:cNvGraphicFramePr>
          <p:nvPr/>
        </p:nvGraphicFramePr>
        <p:xfrm>
          <a:off x="438994" y="220182"/>
          <a:ext cx="7494624" cy="9592840"/>
        </p:xfrm>
        <a:graphic>
          <a:graphicData uri="http://schemas.openxmlformats.org/drawingml/2006/table">
            <a:tbl>
              <a:tblPr/>
              <a:tblGrid>
                <a:gridCol w="3950918">
                  <a:extLst>
                    <a:ext uri="{9D8B030D-6E8A-4147-A177-3AD203B41FA5}">
                      <a16:colId xmlns:a16="http://schemas.microsoft.com/office/drawing/2014/main" val="20000"/>
                    </a:ext>
                  </a:extLst>
                </a:gridCol>
                <a:gridCol w="3543706">
                  <a:extLst>
                    <a:ext uri="{9D8B030D-6E8A-4147-A177-3AD203B41FA5}">
                      <a16:colId xmlns:a16="http://schemas.microsoft.com/office/drawing/2014/main" val="20001"/>
                    </a:ext>
                  </a:extLst>
                </a:gridCol>
              </a:tblGrid>
              <a:tr h="1199105">
                <a:tc>
                  <a:txBody>
                    <a:bodyPr/>
                    <a:lstStyle/>
                    <a:p>
                      <a:pPr algn="l">
                        <a:lnSpc>
                          <a:spcPts val="1959"/>
                        </a:lnSpc>
                        <a:defRPr/>
                      </a:pPr>
                      <a:endParaRPr lang="en-US" sz="1100"/>
                    </a:p>
                    <a:p>
                      <a:pPr>
                        <a:lnSpc>
                          <a:spcPts val="1959"/>
                        </a:lnSpc>
                      </a:pPr>
                      <a:r>
                        <a:rPr lang="en-US" sz="1399">
                          <a:solidFill>
                            <a:srgbClr val="000000"/>
                          </a:solidFill>
                          <a:latin typeface="Montserrat Classic Bold"/>
                        </a:rPr>
                        <a:t>  Age</a:t>
                      </a:r>
                    </a:p>
                    <a:p>
                      <a:pPr>
                        <a:lnSpc>
                          <a:spcPts val="1959"/>
                        </a:lnSpc>
                      </a:pPr>
                      <a:r>
                        <a:rPr lang="en-US" sz="1399">
                          <a:solidFill>
                            <a:srgbClr val="000000"/>
                          </a:solidFill>
                          <a:latin typeface="Montserrat Classic Bold"/>
                        </a:rPr>
                        <a:t>  </a:t>
                      </a:r>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l">
                        <a:lnSpc>
                          <a:spcPts val="1959"/>
                        </a:lnSpc>
                        <a:defRPr/>
                      </a:pPr>
                      <a:endParaRPr lang="en-US" sz="1100"/>
                    </a:p>
                    <a:p>
                      <a:pPr>
                        <a:lnSpc>
                          <a:spcPts val="1959"/>
                        </a:lnSpc>
                      </a:pPr>
                      <a:r>
                        <a:rPr lang="en-US" sz="1399">
                          <a:solidFill>
                            <a:srgbClr val="000000"/>
                          </a:solidFill>
                          <a:latin typeface="Montserrat Classic Bold"/>
                        </a:rPr>
                        <a:t>  Total Responses</a:t>
                      </a:r>
                    </a:p>
                    <a:p>
                      <a:pPr>
                        <a:lnSpc>
                          <a:spcPts val="1959"/>
                        </a:lnSpc>
                      </a:pPr>
                      <a:r>
                        <a:rPr lang="en-US" sz="1399">
                          <a:solidFill>
                            <a:srgbClr val="000000"/>
                          </a:solidFill>
                          <a:latin typeface="Montserrat Classic Bold"/>
                        </a:rPr>
                        <a:t>  </a:t>
                      </a:r>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199105">
                <a:tc>
                  <a:txBody>
                    <a:bodyPr/>
                    <a:lstStyle/>
                    <a:p>
                      <a:pPr algn="l">
                        <a:lnSpc>
                          <a:spcPts val="1959"/>
                        </a:lnSpc>
                        <a:defRPr/>
                      </a:pPr>
                      <a:endParaRPr lang="en-US" sz="1100"/>
                    </a:p>
                    <a:p>
                      <a:pPr>
                        <a:lnSpc>
                          <a:spcPts val="1959"/>
                        </a:lnSpc>
                      </a:pPr>
                      <a:r>
                        <a:rPr lang="en-US" sz="1399">
                          <a:solidFill>
                            <a:srgbClr val="000000"/>
                          </a:solidFill>
                          <a:latin typeface="Montserrat Classic Bold"/>
                        </a:rPr>
                        <a:t>  14 years old</a:t>
                      </a:r>
                    </a:p>
                    <a:p>
                      <a:pPr>
                        <a:lnSpc>
                          <a:spcPts val="1959"/>
                        </a:lnSpc>
                      </a:pPr>
                      <a:r>
                        <a:rPr lang="en-US" sz="1399">
                          <a:solidFill>
                            <a:srgbClr val="000000"/>
                          </a:solidFill>
                          <a:latin typeface="Montserrat Classic Bold"/>
                        </a:rPr>
                        <a:t>  </a:t>
                      </a:r>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l">
                        <a:lnSpc>
                          <a:spcPts val="1959"/>
                        </a:lnSpc>
                        <a:defRPr/>
                      </a:pPr>
                      <a:endParaRPr lang="en-US" sz="1100"/>
                    </a:p>
                    <a:p>
                      <a:pPr>
                        <a:lnSpc>
                          <a:spcPts val="1959"/>
                        </a:lnSpc>
                      </a:pPr>
                      <a:r>
                        <a:rPr lang="en-US" sz="1399">
                          <a:solidFill>
                            <a:srgbClr val="000000"/>
                          </a:solidFill>
                          <a:latin typeface="Montserrat Classic Bold"/>
                        </a:rPr>
                        <a:t>  6</a:t>
                      </a:r>
                    </a:p>
                    <a:p>
                      <a:pPr>
                        <a:lnSpc>
                          <a:spcPts val="1959"/>
                        </a:lnSpc>
                      </a:pPr>
                      <a:r>
                        <a:rPr lang="en-US" sz="1399">
                          <a:solidFill>
                            <a:srgbClr val="000000"/>
                          </a:solidFill>
                          <a:latin typeface="Montserrat Classic Bold"/>
                        </a:rPr>
                        <a:t>  </a:t>
                      </a:r>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1199105">
                <a:tc>
                  <a:txBody>
                    <a:bodyPr/>
                    <a:lstStyle/>
                    <a:p>
                      <a:pPr algn="l">
                        <a:lnSpc>
                          <a:spcPts val="1959"/>
                        </a:lnSpc>
                        <a:defRPr/>
                      </a:pPr>
                      <a:endParaRPr lang="en-US" sz="1100"/>
                    </a:p>
                    <a:p>
                      <a:pPr>
                        <a:lnSpc>
                          <a:spcPts val="1959"/>
                        </a:lnSpc>
                      </a:pPr>
                      <a:r>
                        <a:rPr lang="en-US" sz="1399">
                          <a:solidFill>
                            <a:srgbClr val="000000"/>
                          </a:solidFill>
                          <a:latin typeface="Montserrat Classic Bold"/>
                        </a:rPr>
                        <a:t>  15 years old</a:t>
                      </a:r>
                    </a:p>
                    <a:p>
                      <a:pPr>
                        <a:lnSpc>
                          <a:spcPts val="1959"/>
                        </a:lnSpc>
                      </a:pPr>
                      <a:r>
                        <a:rPr lang="en-US" sz="1399">
                          <a:solidFill>
                            <a:srgbClr val="000000"/>
                          </a:solidFill>
                          <a:latin typeface="Montserrat Classic Bold"/>
                        </a:rPr>
                        <a:t>  </a:t>
                      </a:r>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l">
                        <a:lnSpc>
                          <a:spcPts val="1959"/>
                        </a:lnSpc>
                        <a:defRPr/>
                      </a:pPr>
                      <a:endParaRPr lang="en-US" sz="1100"/>
                    </a:p>
                    <a:p>
                      <a:pPr>
                        <a:lnSpc>
                          <a:spcPts val="1959"/>
                        </a:lnSpc>
                      </a:pPr>
                      <a:r>
                        <a:rPr lang="en-US" sz="1399">
                          <a:solidFill>
                            <a:srgbClr val="000000"/>
                          </a:solidFill>
                          <a:latin typeface="Montserrat Classic Bold"/>
                        </a:rPr>
                        <a:t>  20</a:t>
                      </a:r>
                    </a:p>
                    <a:p>
                      <a:pPr>
                        <a:lnSpc>
                          <a:spcPts val="1959"/>
                        </a:lnSpc>
                      </a:pPr>
                      <a:r>
                        <a:rPr lang="en-US" sz="1399">
                          <a:solidFill>
                            <a:srgbClr val="000000"/>
                          </a:solidFill>
                          <a:latin typeface="Montserrat Classic Bold"/>
                        </a:rPr>
                        <a:t>  </a:t>
                      </a:r>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1199105">
                <a:tc>
                  <a:txBody>
                    <a:bodyPr/>
                    <a:lstStyle/>
                    <a:p>
                      <a:pPr algn="l">
                        <a:lnSpc>
                          <a:spcPts val="1959"/>
                        </a:lnSpc>
                        <a:defRPr/>
                      </a:pPr>
                      <a:endParaRPr lang="en-US" sz="1100"/>
                    </a:p>
                    <a:p>
                      <a:pPr>
                        <a:lnSpc>
                          <a:spcPts val="1959"/>
                        </a:lnSpc>
                      </a:pPr>
                      <a:r>
                        <a:rPr lang="en-US" sz="1399">
                          <a:solidFill>
                            <a:srgbClr val="000000"/>
                          </a:solidFill>
                          <a:latin typeface="Montserrat Classic Bold"/>
                        </a:rPr>
                        <a:t>  16 years old</a:t>
                      </a:r>
                    </a:p>
                    <a:p>
                      <a:pPr>
                        <a:lnSpc>
                          <a:spcPts val="1959"/>
                        </a:lnSpc>
                      </a:pPr>
                      <a:r>
                        <a:rPr lang="en-US" sz="1399">
                          <a:solidFill>
                            <a:srgbClr val="000000"/>
                          </a:solidFill>
                          <a:latin typeface="Montserrat Classic Bold"/>
                        </a:rPr>
                        <a:t>  </a:t>
                      </a:r>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l">
                        <a:lnSpc>
                          <a:spcPts val="1959"/>
                        </a:lnSpc>
                        <a:defRPr/>
                      </a:pPr>
                      <a:endParaRPr lang="en-US" sz="1100"/>
                    </a:p>
                    <a:p>
                      <a:pPr>
                        <a:lnSpc>
                          <a:spcPts val="1959"/>
                        </a:lnSpc>
                      </a:pPr>
                      <a:r>
                        <a:rPr lang="en-US" sz="1399">
                          <a:solidFill>
                            <a:srgbClr val="000000"/>
                          </a:solidFill>
                          <a:latin typeface="Montserrat Classic Bold"/>
                        </a:rPr>
                        <a:t>  19</a:t>
                      </a:r>
                    </a:p>
                    <a:p>
                      <a:pPr>
                        <a:lnSpc>
                          <a:spcPts val="1959"/>
                        </a:lnSpc>
                      </a:pPr>
                      <a:r>
                        <a:rPr lang="en-US" sz="1399">
                          <a:solidFill>
                            <a:srgbClr val="000000"/>
                          </a:solidFill>
                          <a:latin typeface="Montserrat Classic Bold"/>
                        </a:rPr>
                        <a:t>  </a:t>
                      </a:r>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1199105">
                <a:tc>
                  <a:txBody>
                    <a:bodyPr/>
                    <a:lstStyle/>
                    <a:p>
                      <a:pPr algn="l">
                        <a:lnSpc>
                          <a:spcPts val="1959"/>
                        </a:lnSpc>
                        <a:defRPr/>
                      </a:pPr>
                      <a:endParaRPr lang="en-US" sz="1100"/>
                    </a:p>
                    <a:p>
                      <a:pPr>
                        <a:lnSpc>
                          <a:spcPts val="1959"/>
                        </a:lnSpc>
                      </a:pPr>
                      <a:r>
                        <a:rPr lang="en-US" sz="1399">
                          <a:solidFill>
                            <a:srgbClr val="000000"/>
                          </a:solidFill>
                          <a:latin typeface="Montserrat Classic Bold"/>
                        </a:rPr>
                        <a:t>  17 years old</a:t>
                      </a:r>
                    </a:p>
                    <a:p>
                      <a:pPr>
                        <a:lnSpc>
                          <a:spcPts val="1959"/>
                        </a:lnSpc>
                      </a:pPr>
                      <a:r>
                        <a:rPr lang="en-US" sz="1399">
                          <a:solidFill>
                            <a:srgbClr val="000000"/>
                          </a:solidFill>
                          <a:latin typeface="Montserrat Classic Bold"/>
                        </a:rPr>
                        <a:t>  </a:t>
                      </a:r>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l">
                        <a:lnSpc>
                          <a:spcPts val="1959"/>
                        </a:lnSpc>
                        <a:defRPr/>
                      </a:pPr>
                      <a:endParaRPr lang="en-US" sz="1100"/>
                    </a:p>
                    <a:p>
                      <a:pPr>
                        <a:lnSpc>
                          <a:spcPts val="1959"/>
                        </a:lnSpc>
                      </a:pPr>
                      <a:r>
                        <a:rPr lang="en-US" sz="1399">
                          <a:solidFill>
                            <a:srgbClr val="000000"/>
                          </a:solidFill>
                          <a:latin typeface="Montserrat Classic Bold"/>
                        </a:rPr>
                        <a:t>  20</a:t>
                      </a:r>
                    </a:p>
                    <a:p>
                      <a:pPr>
                        <a:lnSpc>
                          <a:spcPts val="1959"/>
                        </a:lnSpc>
                      </a:pPr>
                      <a:r>
                        <a:rPr lang="en-US" sz="1399">
                          <a:solidFill>
                            <a:srgbClr val="000000"/>
                          </a:solidFill>
                          <a:latin typeface="Montserrat Classic Bold"/>
                        </a:rPr>
                        <a:t>  </a:t>
                      </a:r>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1199105">
                <a:tc>
                  <a:txBody>
                    <a:bodyPr/>
                    <a:lstStyle/>
                    <a:p>
                      <a:pPr algn="l">
                        <a:lnSpc>
                          <a:spcPts val="1959"/>
                        </a:lnSpc>
                        <a:defRPr/>
                      </a:pPr>
                      <a:endParaRPr lang="en-US" sz="1100"/>
                    </a:p>
                    <a:p>
                      <a:pPr>
                        <a:lnSpc>
                          <a:spcPts val="1959"/>
                        </a:lnSpc>
                      </a:pPr>
                      <a:r>
                        <a:rPr lang="en-US" sz="1399">
                          <a:solidFill>
                            <a:srgbClr val="000000"/>
                          </a:solidFill>
                          <a:latin typeface="Montserrat Classic Bold"/>
                        </a:rPr>
                        <a:t>  18 years old</a:t>
                      </a:r>
                    </a:p>
                    <a:p>
                      <a:pPr>
                        <a:lnSpc>
                          <a:spcPts val="1959"/>
                        </a:lnSpc>
                      </a:pPr>
                      <a:r>
                        <a:rPr lang="en-US" sz="1399">
                          <a:solidFill>
                            <a:srgbClr val="000000"/>
                          </a:solidFill>
                          <a:latin typeface="Montserrat Classic Bold"/>
                        </a:rPr>
                        <a:t>  </a:t>
                      </a:r>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l">
                        <a:lnSpc>
                          <a:spcPts val="1959"/>
                        </a:lnSpc>
                        <a:defRPr/>
                      </a:pPr>
                      <a:endParaRPr lang="en-US" sz="1100"/>
                    </a:p>
                    <a:p>
                      <a:pPr>
                        <a:lnSpc>
                          <a:spcPts val="1959"/>
                        </a:lnSpc>
                      </a:pPr>
                      <a:r>
                        <a:rPr lang="en-US" sz="1399">
                          <a:solidFill>
                            <a:srgbClr val="000000"/>
                          </a:solidFill>
                          <a:latin typeface="Montserrat Classic Bold"/>
                        </a:rPr>
                        <a:t>  4</a:t>
                      </a:r>
                    </a:p>
                    <a:p>
                      <a:pPr>
                        <a:lnSpc>
                          <a:spcPts val="1959"/>
                        </a:lnSpc>
                      </a:pPr>
                      <a:r>
                        <a:rPr lang="en-US" sz="1399">
                          <a:solidFill>
                            <a:srgbClr val="000000"/>
                          </a:solidFill>
                          <a:latin typeface="Montserrat Classic Bold"/>
                        </a:rPr>
                        <a:t>  </a:t>
                      </a:r>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1199105">
                <a:tc>
                  <a:txBody>
                    <a:bodyPr/>
                    <a:lstStyle/>
                    <a:p>
                      <a:pPr algn="l">
                        <a:lnSpc>
                          <a:spcPts val="1959"/>
                        </a:lnSpc>
                        <a:defRPr/>
                      </a:pPr>
                      <a:endParaRPr lang="en-US" sz="1100"/>
                    </a:p>
                    <a:p>
                      <a:pPr>
                        <a:lnSpc>
                          <a:spcPts val="1959"/>
                        </a:lnSpc>
                      </a:pPr>
                      <a:r>
                        <a:rPr lang="en-US" sz="1399">
                          <a:solidFill>
                            <a:srgbClr val="000000"/>
                          </a:solidFill>
                          <a:latin typeface="Montserrat Classic Bold"/>
                        </a:rPr>
                        <a:t>  19 years old</a:t>
                      </a:r>
                    </a:p>
                    <a:p>
                      <a:pPr>
                        <a:lnSpc>
                          <a:spcPts val="1959"/>
                        </a:lnSpc>
                      </a:pPr>
                      <a:r>
                        <a:rPr lang="en-US" sz="1399">
                          <a:solidFill>
                            <a:srgbClr val="000000"/>
                          </a:solidFill>
                          <a:latin typeface="Montserrat Classic Bold"/>
                        </a:rPr>
                        <a:t>  </a:t>
                      </a:r>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l">
                        <a:lnSpc>
                          <a:spcPts val="1959"/>
                        </a:lnSpc>
                        <a:defRPr/>
                      </a:pPr>
                      <a:endParaRPr lang="en-US" sz="1100"/>
                    </a:p>
                    <a:p>
                      <a:pPr>
                        <a:lnSpc>
                          <a:spcPts val="1959"/>
                        </a:lnSpc>
                      </a:pPr>
                      <a:r>
                        <a:rPr lang="en-US" sz="1399">
                          <a:solidFill>
                            <a:srgbClr val="000000"/>
                          </a:solidFill>
                          <a:latin typeface="Montserrat Classic Bold"/>
                        </a:rPr>
                        <a:t>  3</a:t>
                      </a:r>
                    </a:p>
                    <a:p>
                      <a:pPr>
                        <a:lnSpc>
                          <a:spcPts val="1959"/>
                        </a:lnSpc>
                      </a:pPr>
                      <a:r>
                        <a:rPr lang="en-US" sz="1399">
                          <a:solidFill>
                            <a:srgbClr val="000000"/>
                          </a:solidFill>
                          <a:latin typeface="Montserrat Classic Bold"/>
                        </a:rPr>
                        <a:t>  </a:t>
                      </a:r>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1199105">
                <a:tc>
                  <a:txBody>
                    <a:bodyPr/>
                    <a:lstStyle/>
                    <a:p>
                      <a:pPr algn="l">
                        <a:lnSpc>
                          <a:spcPts val="1959"/>
                        </a:lnSpc>
                        <a:defRPr/>
                      </a:pPr>
                      <a:endParaRPr lang="en-US" sz="1100"/>
                    </a:p>
                    <a:p>
                      <a:pPr>
                        <a:lnSpc>
                          <a:spcPts val="1959"/>
                        </a:lnSpc>
                      </a:pPr>
                      <a:r>
                        <a:rPr lang="en-US" sz="1399">
                          <a:solidFill>
                            <a:srgbClr val="000000"/>
                          </a:solidFill>
                          <a:latin typeface="Montserrat Classic Bold"/>
                        </a:rPr>
                        <a:t>  20+ years old</a:t>
                      </a:r>
                    </a:p>
                    <a:p>
                      <a:pPr>
                        <a:lnSpc>
                          <a:spcPts val="1959"/>
                        </a:lnSpc>
                      </a:pPr>
                      <a:r>
                        <a:rPr lang="en-US" sz="1399">
                          <a:solidFill>
                            <a:srgbClr val="000000"/>
                          </a:solidFill>
                          <a:latin typeface="Montserrat Classic Bold"/>
                        </a:rPr>
                        <a:t>  </a:t>
                      </a:r>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tc>
                  <a:txBody>
                    <a:bodyPr/>
                    <a:lstStyle/>
                    <a:p>
                      <a:pPr algn="l">
                        <a:lnSpc>
                          <a:spcPts val="1959"/>
                        </a:lnSpc>
                        <a:defRPr/>
                      </a:pPr>
                      <a:endParaRPr lang="en-US" sz="1100"/>
                    </a:p>
                    <a:p>
                      <a:pPr>
                        <a:lnSpc>
                          <a:spcPts val="1959"/>
                        </a:lnSpc>
                      </a:pPr>
                      <a:r>
                        <a:rPr lang="en-US" sz="1399">
                          <a:solidFill>
                            <a:srgbClr val="000000"/>
                          </a:solidFill>
                          <a:latin typeface="Montserrat Classic Bold"/>
                        </a:rPr>
                        <a:t>  1</a:t>
                      </a:r>
                    </a:p>
                    <a:p>
                      <a:pPr>
                        <a:lnSpc>
                          <a:spcPts val="1959"/>
                        </a:lnSpc>
                      </a:pPr>
                      <a:r>
                        <a:rPr lang="en-US" sz="1399">
                          <a:solidFill>
                            <a:srgbClr val="000000"/>
                          </a:solidFill>
                          <a:latin typeface="Montserrat Classic Bold"/>
                        </a:rPr>
                        <a:t>  </a:t>
                      </a:r>
                    </a:p>
                  </a:txBody>
                  <a:tcPr marL="190500" marR="190500" marT="190500" marB="190500" anchor="ctr">
                    <a:lnL w="28575" cap="flat" cmpd="sng" algn="ctr">
                      <a:solidFill>
                        <a:srgbClr val="000000"/>
                      </a:solidFill>
                      <a:prstDash val="solid"/>
                      <a:round/>
                      <a:headEnd type="none" w="med" len="med"/>
                      <a:tailEnd type="none" w="med" len="med"/>
                    </a:lnL>
                    <a:lnR w="28575" cap="flat" cmpd="sng" algn="ctr">
                      <a:solidFill>
                        <a:srgbClr val="000000"/>
                      </a:solidFill>
                      <a:prstDash val="solid"/>
                      <a:round/>
                      <a:headEnd type="none" w="med" len="med"/>
                      <a:tailEnd type="none" w="med" len="med"/>
                    </a:lnR>
                    <a:lnT w="28575" cap="flat" cmpd="sng" algn="ctr">
                      <a:solidFill>
                        <a:srgbClr val="000000"/>
                      </a:solidFill>
                      <a:prstDash val="solid"/>
                      <a:round/>
                      <a:headEnd type="none" w="med" len="med"/>
                      <a:tailEnd type="none" w="med" len="med"/>
                    </a:lnT>
                    <a:lnB w="28575"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
        <p:nvSpPr>
          <p:cNvPr id="11" name="TextBox 11"/>
          <p:cNvSpPr txBox="1"/>
          <p:nvPr/>
        </p:nvSpPr>
        <p:spPr>
          <a:xfrm rot="5400000">
            <a:off x="5004560" y="5142344"/>
            <a:ext cx="6809595" cy="490728"/>
          </a:xfrm>
          <a:prstGeom prst="rect">
            <a:avLst/>
          </a:prstGeom>
        </p:spPr>
        <p:txBody>
          <a:bodyPr lIns="0" tIns="0" rIns="0" bIns="0" rtlCol="0" anchor="t">
            <a:spAutoFit/>
          </a:bodyPr>
          <a:lstStyle/>
          <a:p>
            <a:pPr>
              <a:lnSpc>
                <a:spcPts val="3666"/>
              </a:lnSpc>
            </a:pPr>
            <a:r>
              <a:rPr lang="en-US" sz="3900">
                <a:solidFill>
                  <a:srgbClr val="0C3B5D"/>
                </a:solidFill>
                <a:latin typeface="Montserrat Heavy"/>
              </a:rPr>
              <a:t>Youth Survey Reponses</a:t>
            </a:r>
          </a:p>
        </p:txBody>
      </p:sp>
      <p:sp>
        <p:nvSpPr>
          <p:cNvPr id="12" name="TextBox 12"/>
          <p:cNvSpPr txBox="1"/>
          <p:nvPr/>
        </p:nvSpPr>
        <p:spPr>
          <a:xfrm>
            <a:off x="13769329" y="831533"/>
            <a:ext cx="3489971" cy="356234"/>
          </a:xfrm>
          <a:prstGeom prst="rect">
            <a:avLst/>
          </a:prstGeom>
        </p:spPr>
        <p:txBody>
          <a:bodyPr lIns="0" tIns="0" rIns="0" bIns="0" rtlCol="0" anchor="t">
            <a:spAutoFit/>
          </a:bodyPr>
          <a:lstStyle/>
          <a:p>
            <a:pPr algn="r">
              <a:lnSpc>
                <a:spcPts val="2940"/>
              </a:lnSpc>
            </a:pPr>
            <a:r>
              <a:rPr lang="en-US" sz="2100">
                <a:solidFill>
                  <a:srgbClr val="0C3B5D"/>
                </a:solidFill>
                <a:latin typeface="Montserrat Classic Bold"/>
              </a:rPr>
              <a:t>Youth Surveys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4500955" y="1307183"/>
            <a:ext cx="2758345" cy="245871"/>
            <a:chOff x="0" y="0"/>
            <a:chExt cx="726478" cy="64756"/>
          </a:xfrm>
        </p:grpSpPr>
        <p:sp>
          <p:nvSpPr>
            <p:cNvPr id="3" name="Freeform 3"/>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F9B314"/>
            </a:solidFill>
          </p:spPr>
          <p:txBody>
            <a:bodyPr/>
            <a:lstStyle/>
            <a:p>
              <a:endParaRPr lang="en-US"/>
            </a:p>
          </p:txBody>
        </p:sp>
        <p:sp>
          <p:nvSpPr>
            <p:cNvPr id="4" name="TextBox 4"/>
            <p:cNvSpPr txBox="1"/>
            <p:nvPr/>
          </p:nvSpPr>
          <p:spPr>
            <a:xfrm>
              <a:off x="0" y="-38100"/>
              <a:ext cx="726478" cy="102856"/>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p:cNvSpPr/>
          <p:nvPr/>
        </p:nvSpPr>
        <p:spPr>
          <a:xfrm>
            <a:off x="15730607" y="1846897"/>
            <a:ext cx="2004536" cy="1992008"/>
          </a:xfrm>
          <a:custGeom>
            <a:avLst/>
            <a:gdLst/>
            <a:ahLst/>
            <a:cxnLst/>
            <a:rect l="l" t="t" r="r" b="b"/>
            <a:pathLst>
              <a:path w="2004536" h="1992008">
                <a:moveTo>
                  <a:pt x="0" y="0"/>
                </a:moveTo>
                <a:lnTo>
                  <a:pt x="2004536" y="0"/>
                </a:lnTo>
                <a:lnTo>
                  <a:pt x="2004536" y="1992008"/>
                </a:lnTo>
                <a:lnTo>
                  <a:pt x="0" y="1992008"/>
                </a:lnTo>
                <a:lnTo>
                  <a:pt x="0" y="0"/>
                </a:lnTo>
                <a:close/>
              </a:path>
            </a:pathLst>
          </a:custGeom>
          <a:blipFill>
            <a:blip r:embed="rId2"/>
            <a:stretch>
              <a:fillRect/>
            </a:stretch>
          </a:blipFill>
        </p:spPr>
        <p:txBody>
          <a:bodyPr/>
          <a:lstStyle/>
          <a:p>
            <a:endParaRPr lang="en-US"/>
          </a:p>
        </p:txBody>
      </p:sp>
      <p:sp>
        <p:nvSpPr>
          <p:cNvPr id="6" name="Freeform 6"/>
          <p:cNvSpPr/>
          <p:nvPr/>
        </p:nvSpPr>
        <p:spPr>
          <a:xfrm>
            <a:off x="12768671" y="3700486"/>
            <a:ext cx="2648804" cy="1897206"/>
          </a:xfrm>
          <a:custGeom>
            <a:avLst/>
            <a:gdLst/>
            <a:ahLst/>
            <a:cxnLst/>
            <a:rect l="l" t="t" r="r" b="b"/>
            <a:pathLst>
              <a:path w="2648804" h="1897206">
                <a:moveTo>
                  <a:pt x="0" y="0"/>
                </a:moveTo>
                <a:lnTo>
                  <a:pt x="2648804" y="0"/>
                </a:lnTo>
                <a:lnTo>
                  <a:pt x="2648804" y="1897206"/>
                </a:lnTo>
                <a:lnTo>
                  <a:pt x="0" y="1897206"/>
                </a:lnTo>
                <a:lnTo>
                  <a:pt x="0" y="0"/>
                </a:lnTo>
                <a:close/>
              </a:path>
            </a:pathLst>
          </a:custGeom>
          <a:blipFill>
            <a:blip r:embed="rId3"/>
            <a:stretch>
              <a:fillRect/>
            </a:stretch>
          </a:blipFill>
        </p:spPr>
        <p:txBody>
          <a:bodyPr/>
          <a:lstStyle/>
          <a:p>
            <a:endParaRPr lang="en-US"/>
          </a:p>
        </p:txBody>
      </p:sp>
      <p:sp>
        <p:nvSpPr>
          <p:cNvPr id="7" name="Freeform 7"/>
          <p:cNvSpPr/>
          <p:nvPr/>
        </p:nvSpPr>
        <p:spPr>
          <a:xfrm>
            <a:off x="15880128" y="5143500"/>
            <a:ext cx="1881481" cy="1843852"/>
          </a:xfrm>
          <a:custGeom>
            <a:avLst/>
            <a:gdLst/>
            <a:ahLst/>
            <a:cxnLst/>
            <a:rect l="l" t="t" r="r" b="b"/>
            <a:pathLst>
              <a:path w="1881481" h="1843852">
                <a:moveTo>
                  <a:pt x="0" y="0"/>
                </a:moveTo>
                <a:lnTo>
                  <a:pt x="1881481" y="0"/>
                </a:lnTo>
                <a:lnTo>
                  <a:pt x="1881481" y="1843852"/>
                </a:lnTo>
                <a:lnTo>
                  <a:pt x="0" y="184385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8" name="Freeform 8"/>
          <p:cNvSpPr/>
          <p:nvPr/>
        </p:nvSpPr>
        <p:spPr>
          <a:xfrm>
            <a:off x="13593103" y="6547627"/>
            <a:ext cx="1570565" cy="1749933"/>
          </a:xfrm>
          <a:custGeom>
            <a:avLst/>
            <a:gdLst/>
            <a:ahLst/>
            <a:cxnLst/>
            <a:rect l="l" t="t" r="r" b="b"/>
            <a:pathLst>
              <a:path w="1570565" h="1749933">
                <a:moveTo>
                  <a:pt x="0" y="0"/>
                </a:moveTo>
                <a:lnTo>
                  <a:pt x="1570565" y="0"/>
                </a:lnTo>
                <a:lnTo>
                  <a:pt x="1570565" y="1749933"/>
                </a:lnTo>
                <a:lnTo>
                  <a:pt x="0" y="174993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9" name="Freeform 9"/>
          <p:cNvSpPr/>
          <p:nvPr/>
        </p:nvSpPr>
        <p:spPr>
          <a:xfrm>
            <a:off x="15997841" y="7700082"/>
            <a:ext cx="1763768" cy="2184848"/>
          </a:xfrm>
          <a:custGeom>
            <a:avLst/>
            <a:gdLst/>
            <a:ahLst/>
            <a:cxnLst/>
            <a:rect l="l" t="t" r="r" b="b"/>
            <a:pathLst>
              <a:path w="1763768" h="2184848">
                <a:moveTo>
                  <a:pt x="0" y="0"/>
                </a:moveTo>
                <a:lnTo>
                  <a:pt x="1763768" y="0"/>
                </a:lnTo>
                <a:lnTo>
                  <a:pt x="1763768" y="2184848"/>
                </a:lnTo>
                <a:lnTo>
                  <a:pt x="0" y="218484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0" name="Freeform 10"/>
          <p:cNvSpPr/>
          <p:nvPr/>
        </p:nvSpPr>
        <p:spPr>
          <a:xfrm>
            <a:off x="577708" y="869633"/>
            <a:ext cx="7452434" cy="6428202"/>
          </a:xfrm>
          <a:custGeom>
            <a:avLst/>
            <a:gdLst/>
            <a:ahLst/>
            <a:cxnLst/>
            <a:rect l="l" t="t" r="r" b="b"/>
            <a:pathLst>
              <a:path w="7452434" h="6428202">
                <a:moveTo>
                  <a:pt x="0" y="0"/>
                </a:moveTo>
                <a:lnTo>
                  <a:pt x="7452434" y="0"/>
                </a:lnTo>
                <a:lnTo>
                  <a:pt x="7452434" y="6428202"/>
                </a:lnTo>
                <a:lnTo>
                  <a:pt x="0" y="6428202"/>
                </a:lnTo>
                <a:lnTo>
                  <a:pt x="0" y="0"/>
                </a:lnTo>
                <a:close/>
              </a:path>
            </a:pathLst>
          </a:custGeom>
          <a:blipFill>
            <a:blip r:embed="rId10"/>
            <a:stretch>
              <a:fillRect/>
            </a:stretch>
          </a:blipFill>
        </p:spPr>
        <p:txBody>
          <a:bodyPr/>
          <a:lstStyle/>
          <a:p>
            <a:endParaRPr lang="en-US"/>
          </a:p>
        </p:txBody>
      </p:sp>
      <p:sp>
        <p:nvSpPr>
          <p:cNvPr id="11" name="TextBox 11"/>
          <p:cNvSpPr txBox="1"/>
          <p:nvPr/>
        </p:nvSpPr>
        <p:spPr>
          <a:xfrm rot="5400000">
            <a:off x="5139915" y="4029066"/>
            <a:ext cx="6809595" cy="490728"/>
          </a:xfrm>
          <a:prstGeom prst="rect">
            <a:avLst/>
          </a:prstGeom>
        </p:spPr>
        <p:txBody>
          <a:bodyPr lIns="0" tIns="0" rIns="0" bIns="0" rtlCol="0" anchor="t">
            <a:spAutoFit/>
          </a:bodyPr>
          <a:lstStyle/>
          <a:p>
            <a:pPr>
              <a:lnSpc>
                <a:spcPts val="3666"/>
              </a:lnSpc>
            </a:pPr>
            <a:r>
              <a:rPr lang="en-US" sz="3900">
                <a:solidFill>
                  <a:srgbClr val="0C3B5D"/>
                </a:solidFill>
                <a:latin typeface="Montserrat Heavy"/>
              </a:rPr>
              <a:t>Youth Survey Reponses</a:t>
            </a:r>
          </a:p>
        </p:txBody>
      </p:sp>
      <p:sp>
        <p:nvSpPr>
          <p:cNvPr id="12" name="TextBox 12"/>
          <p:cNvSpPr txBox="1"/>
          <p:nvPr/>
        </p:nvSpPr>
        <p:spPr>
          <a:xfrm>
            <a:off x="13769329" y="831533"/>
            <a:ext cx="3489971" cy="356234"/>
          </a:xfrm>
          <a:prstGeom prst="rect">
            <a:avLst/>
          </a:prstGeom>
        </p:spPr>
        <p:txBody>
          <a:bodyPr lIns="0" tIns="0" rIns="0" bIns="0" rtlCol="0" anchor="t">
            <a:spAutoFit/>
          </a:bodyPr>
          <a:lstStyle/>
          <a:p>
            <a:pPr algn="r">
              <a:lnSpc>
                <a:spcPts val="2940"/>
              </a:lnSpc>
            </a:pPr>
            <a:r>
              <a:rPr lang="en-US" sz="2100">
                <a:solidFill>
                  <a:srgbClr val="0C3B5D"/>
                </a:solidFill>
                <a:latin typeface="Montserrat Classic Bold"/>
              </a:rPr>
              <a:t>Youth Surveys</a:t>
            </a:r>
          </a:p>
        </p:txBody>
      </p:sp>
      <p:sp>
        <p:nvSpPr>
          <p:cNvPr id="13" name="TextBox 13"/>
          <p:cNvSpPr txBox="1"/>
          <p:nvPr/>
        </p:nvSpPr>
        <p:spPr>
          <a:xfrm>
            <a:off x="1028700" y="7851777"/>
            <a:ext cx="6867689" cy="1758948"/>
          </a:xfrm>
          <a:prstGeom prst="rect">
            <a:avLst/>
          </a:prstGeom>
        </p:spPr>
        <p:txBody>
          <a:bodyPr lIns="0" tIns="0" rIns="0" bIns="0" rtlCol="0" anchor="t">
            <a:spAutoFit/>
          </a:bodyPr>
          <a:lstStyle/>
          <a:p>
            <a:pPr>
              <a:lnSpc>
                <a:spcPts val="2800"/>
              </a:lnSpc>
            </a:pPr>
            <a:r>
              <a:rPr lang="en-US" sz="2000">
                <a:solidFill>
                  <a:srgbClr val="0C3B5D"/>
                </a:solidFill>
                <a:latin typeface="Canva Sans Bold"/>
              </a:rPr>
              <a:t>46 of the responses indicated that their worksite placement for the summer aligned with their career interest, while 24 of the responses indicated that their worksite placement did not align with their career interests.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4500955" y="1307183"/>
            <a:ext cx="2758345" cy="245871"/>
            <a:chOff x="0" y="0"/>
            <a:chExt cx="726478" cy="64756"/>
          </a:xfrm>
        </p:grpSpPr>
        <p:sp>
          <p:nvSpPr>
            <p:cNvPr id="3" name="Freeform 3"/>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F9B314"/>
            </a:solidFill>
          </p:spPr>
          <p:txBody>
            <a:bodyPr/>
            <a:lstStyle/>
            <a:p>
              <a:endParaRPr lang="en-US"/>
            </a:p>
          </p:txBody>
        </p:sp>
        <p:sp>
          <p:nvSpPr>
            <p:cNvPr id="4" name="TextBox 4"/>
            <p:cNvSpPr txBox="1"/>
            <p:nvPr/>
          </p:nvSpPr>
          <p:spPr>
            <a:xfrm>
              <a:off x="0" y="-38100"/>
              <a:ext cx="726478" cy="102856"/>
            </a:xfrm>
            <a:prstGeom prst="rect">
              <a:avLst/>
            </a:prstGeom>
          </p:spPr>
          <p:txBody>
            <a:bodyPr lIns="50800" tIns="50800" rIns="50800" bIns="50800" rtlCol="0" anchor="ctr"/>
            <a:lstStyle/>
            <a:p>
              <a:pPr algn="ctr">
                <a:lnSpc>
                  <a:spcPts val="2659"/>
                </a:lnSpc>
                <a:spcBef>
                  <a:spcPct val="0"/>
                </a:spcBef>
              </a:pPr>
              <a:endParaRPr/>
            </a:p>
          </p:txBody>
        </p:sp>
      </p:grpSp>
      <p:sp>
        <p:nvSpPr>
          <p:cNvPr id="5" name="Freeform 5"/>
          <p:cNvSpPr/>
          <p:nvPr/>
        </p:nvSpPr>
        <p:spPr>
          <a:xfrm>
            <a:off x="15730607" y="1846897"/>
            <a:ext cx="2004536" cy="1992008"/>
          </a:xfrm>
          <a:custGeom>
            <a:avLst/>
            <a:gdLst/>
            <a:ahLst/>
            <a:cxnLst/>
            <a:rect l="l" t="t" r="r" b="b"/>
            <a:pathLst>
              <a:path w="2004536" h="1992008">
                <a:moveTo>
                  <a:pt x="0" y="0"/>
                </a:moveTo>
                <a:lnTo>
                  <a:pt x="2004536" y="0"/>
                </a:lnTo>
                <a:lnTo>
                  <a:pt x="2004536" y="1992008"/>
                </a:lnTo>
                <a:lnTo>
                  <a:pt x="0" y="1992008"/>
                </a:lnTo>
                <a:lnTo>
                  <a:pt x="0" y="0"/>
                </a:lnTo>
                <a:close/>
              </a:path>
            </a:pathLst>
          </a:custGeom>
          <a:blipFill>
            <a:blip r:embed="rId2"/>
            <a:stretch>
              <a:fillRect/>
            </a:stretch>
          </a:blipFill>
        </p:spPr>
        <p:txBody>
          <a:bodyPr/>
          <a:lstStyle/>
          <a:p>
            <a:endParaRPr lang="en-US"/>
          </a:p>
        </p:txBody>
      </p:sp>
      <p:sp>
        <p:nvSpPr>
          <p:cNvPr id="6" name="Freeform 6"/>
          <p:cNvSpPr/>
          <p:nvPr/>
        </p:nvSpPr>
        <p:spPr>
          <a:xfrm>
            <a:off x="12768671" y="3700486"/>
            <a:ext cx="2648804" cy="1897206"/>
          </a:xfrm>
          <a:custGeom>
            <a:avLst/>
            <a:gdLst/>
            <a:ahLst/>
            <a:cxnLst/>
            <a:rect l="l" t="t" r="r" b="b"/>
            <a:pathLst>
              <a:path w="2648804" h="1897206">
                <a:moveTo>
                  <a:pt x="0" y="0"/>
                </a:moveTo>
                <a:lnTo>
                  <a:pt x="2648804" y="0"/>
                </a:lnTo>
                <a:lnTo>
                  <a:pt x="2648804" y="1897206"/>
                </a:lnTo>
                <a:lnTo>
                  <a:pt x="0" y="1897206"/>
                </a:lnTo>
                <a:lnTo>
                  <a:pt x="0" y="0"/>
                </a:lnTo>
                <a:close/>
              </a:path>
            </a:pathLst>
          </a:custGeom>
          <a:blipFill>
            <a:blip r:embed="rId3"/>
            <a:stretch>
              <a:fillRect/>
            </a:stretch>
          </a:blipFill>
        </p:spPr>
        <p:txBody>
          <a:bodyPr/>
          <a:lstStyle/>
          <a:p>
            <a:endParaRPr lang="en-US"/>
          </a:p>
        </p:txBody>
      </p:sp>
      <p:sp>
        <p:nvSpPr>
          <p:cNvPr id="7" name="Freeform 7"/>
          <p:cNvSpPr/>
          <p:nvPr/>
        </p:nvSpPr>
        <p:spPr>
          <a:xfrm>
            <a:off x="15880128" y="5143500"/>
            <a:ext cx="1881481" cy="1843852"/>
          </a:xfrm>
          <a:custGeom>
            <a:avLst/>
            <a:gdLst/>
            <a:ahLst/>
            <a:cxnLst/>
            <a:rect l="l" t="t" r="r" b="b"/>
            <a:pathLst>
              <a:path w="1881481" h="1843852">
                <a:moveTo>
                  <a:pt x="0" y="0"/>
                </a:moveTo>
                <a:lnTo>
                  <a:pt x="1881481" y="0"/>
                </a:lnTo>
                <a:lnTo>
                  <a:pt x="1881481" y="1843852"/>
                </a:lnTo>
                <a:lnTo>
                  <a:pt x="0" y="184385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8" name="Freeform 8"/>
          <p:cNvSpPr/>
          <p:nvPr/>
        </p:nvSpPr>
        <p:spPr>
          <a:xfrm>
            <a:off x="13593103" y="6547627"/>
            <a:ext cx="1570565" cy="1749933"/>
          </a:xfrm>
          <a:custGeom>
            <a:avLst/>
            <a:gdLst/>
            <a:ahLst/>
            <a:cxnLst/>
            <a:rect l="l" t="t" r="r" b="b"/>
            <a:pathLst>
              <a:path w="1570565" h="1749933">
                <a:moveTo>
                  <a:pt x="0" y="0"/>
                </a:moveTo>
                <a:lnTo>
                  <a:pt x="1570565" y="0"/>
                </a:lnTo>
                <a:lnTo>
                  <a:pt x="1570565" y="1749933"/>
                </a:lnTo>
                <a:lnTo>
                  <a:pt x="0" y="174993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9" name="Freeform 9"/>
          <p:cNvSpPr/>
          <p:nvPr/>
        </p:nvSpPr>
        <p:spPr>
          <a:xfrm>
            <a:off x="15997841" y="7700082"/>
            <a:ext cx="1763768" cy="2184848"/>
          </a:xfrm>
          <a:custGeom>
            <a:avLst/>
            <a:gdLst/>
            <a:ahLst/>
            <a:cxnLst/>
            <a:rect l="l" t="t" r="r" b="b"/>
            <a:pathLst>
              <a:path w="1763768" h="2184848">
                <a:moveTo>
                  <a:pt x="0" y="0"/>
                </a:moveTo>
                <a:lnTo>
                  <a:pt x="1763768" y="0"/>
                </a:lnTo>
                <a:lnTo>
                  <a:pt x="1763768" y="2184848"/>
                </a:lnTo>
                <a:lnTo>
                  <a:pt x="0" y="218484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0" name="TextBox 10"/>
          <p:cNvSpPr txBox="1"/>
          <p:nvPr/>
        </p:nvSpPr>
        <p:spPr>
          <a:xfrm>
            <a:off x="931369" y="1123950"/>
            <a:ext cx="6809595" cy="490728"/>
          </a:xfrm>
          <a:prstGeom prst="rect">
            <a:avLst/>
          </a:prstGeom>
        </p:spPr>
        <p:txBody>
          <a:bodyPr lIns="0" tIns="0" rIns="0" bIns="0" rtlCol="0" anchor="t">
            <a:spAutoFit/>
          </a:bodyPr>
          <a:lstStyle/>
          <a:p>
            <a:pPr>
              <a:lnSpc>
                <a:spcPts val="3666"/>
              </a:lnSpc>
            </a:pPr>
            <a:r>
              <a:rPr lang="en-US" sz="3900">
                <a:solidFill>
                  <a:srgbClr val="0C3B5D"/>
                </a:solidFill>
                <a:latin typeface="Montserrat Heavy"/>
              </a:rPr>
              <a:t>Youth Survey Reponses</a:t>
            </a:r>
          </a:p>
        </p:txBody>
      </p:sp>
      <p:sp>
        <p:nvSpPr>
          <p:cNvPr id="11" name="TextBox 11"/>
          <p:cNvSpPr txBox="1"/>
          <p:nvPr/>
        </p:nvSpPr>
        <p:spPr>
          <a:xfrm>
            <a:off x="13769329" y="831533"/>
            <a:ext cx="3489971" cy="356234"/>
          </a:xfrm>
          <a:prstGeom prst="rect">
            <a:avLst/>
          </a:prstGeom>
        </p:spPr>
        <p:txBody>
          <a:bodyPr lIns="0" tIns="0" rIns="0" bIns="0" rtlCol="0" anchor="t">
            <a:spAutoFit/>
          </a:bodyPr>
          <a:lstStyle/>
          <a:p>
            <a:pPr algn="r">
              <a:lnSpc>
                <a:spcPts val="2940"/>
              </a:lnSpc>
            </a:pPr>
            <a:r>
              <a:rPr lang="en-US" sz="2100">
                <a:solidFill>
                  <a:srgbClr val="0C3B5D"/>
                </a:solidFill>
                <a:latin typeface="Montserrat Classic Bold"/>
              </a:rPr>
              <a:t>Youth Surveys</a:t>
            </a:r>
          </a:p>
        </p:txBody>
      </p:sp>
      <p:sp>
        <p:nvSpPr>
          <p:cNvPr id="12" name="TextBox 12"/>
          <p:cNvSpPr txBox="1"/>
          <p:nvPr/>
        </p:nvSpPr>
        <p:spPr>
          <a:xfrm>
            <a:off x="422124" y="1808797"/>
            <a:ext cx="11508347" cy="7332345"/>
          </a:xfrm>
          <a:prstGeom prst="rect">
            <a:avLst/>
          </a:prstGeom>
        </p:spPr>
        <p:txBody>
          <a:bodyPr lIns="0" tIns="0" rIns="0" bIns="0" rtlCol="0" anchor="t">
            <a:spAutoFit/>
          </a:bodyPr>
          <a:lstStyle/>
          <a:p>
            <a:pPr>
              <a:lnSpc>
                <a:spcPts val="2939"/>
              </a:lnSpc>
              <a:spcBef>
                <a:spcPct val="0"/>
              </a:spcBef>
            </a:pPr>
            <a:r>
              <a:rPr lang="en-US" sz="2099" u="sng">
                <a:solidFill>
                  <a:srgbClr val="0C3B5D"/>
                </a:solidFill>
                <a:latin typeface="Montserrat Classic Bold"/>
              </a:rPr>
              <a:t>Internships/placements participants would like to see:</a:t>
            </a:r>
          </a:p>
          <a:p>
            <a:pPr>
              <a:lnSpc>
                <a:spcPts val="2939"/>
              </a:lnSpc>
              <a:spcBef>
                <a:spcPct val="0"/>
              </a:spcBef>
            </a:pPr>
            <a:endParaRPr lang="en-US" sz="2099" u="sng">
              <a:solidFill>
                <a:srgbClr val="0C3B5D"/>
              </a:solidFill>
              <a:latin typeface="Montserrat Classic Bold"/>
            </a:endParaRPr>
          </a:p>
          <a:p>
            <a:pPr marL="388620" lvl="1" indent="-194310">
              <a:lnSpc>
                <a:spcPts val="2520"/>
              </a:lnSpc>
              <a:buFont typeface="Arial"/>
              <a:buChar char="•"/>
            </a:pPr>
            <a:r>
              <a:rPr lang="en-US" sz="1800">
                <a:solidFill>
                  <a:srgbClr val="5F7C8B"/>
                </a:solidFill>
                <a:latin typeface="Montserrat Classic"/>
              </a:rPr>
              <a:t>More computer related internships/more tech related internships</a:t>
            </a:r>
          </a:p>
          <a:p>
            <a:pPr marL="388620" lvl="1" indent="-194310">
              <a:lnSpc>
                <a:spcPts val="2520"/>
              </a:lnSpc>
              <a:buFont typeface="Arial"/>
              <a:buChar char="•"/>
            </a:pPr>
            <a:r>
              <a:rPr lang="en-US" sz="1800">
                <a:solidFill>
                  <a:srgbClr val="5F7C8B"/>
                </a:solidFill>
                <a:latin typeface="Montserrat Classic"/>
              </a:rPr>
              <a:t>Law</a:t>
            </a:r>
          </a:p>
          <a:p>
            <a:pPr marL="388620" lvl="1" indent="-194310">
              <a:lnSpc>
                <a:spcPts val="2520"/>
              </a:lnSpc>
              <a:buFont typeface="Arial"/>
              <a:buChar char="•"/>
            </a:pPr>
            <a:r>
              <a:rPr lang="en-US" sz="1800">
                <a:solidFill>
                  <a:srgbClr val="5F7C8B"/>
                </a:solidFill>
                <a:latin typeface="Montserrat Classic"/>
              </a:rPr>
              <a:t>Politics</a:t>
            </a:r>
          </a:p>
          <a:p>
            <a:pPr marL="388620" lvl="1" indent="-194310">
              <a:lnSpc>
                <a:spcPts val="2520"/>
              </a:lnSpc>
              <a:buFont typeface="Arial"/>
              <a:buChar char="•"/>
            </a:pPr>
            <a:r>
              <a:rPr lang="en-US" sz="1800">
                <a:solidFill>
                  <a:srgbClr val="5F7C8B"/>
                </a:solidFill>
                <a:latin typeface="Montserrat Classic"/>
              </a:rPr>
              <a:t>Acting </a:t>
            </a:r>
          </a:p>
          <a:p>
            <a:pPr marL="388620" lvl="1" indent="-194310">
              <a:lnSpc>
                <a:spcPts val="2520"/>
              </a:lnSpc>
              <a:buFont typeface="Arial"/>
              <a:buChar char="•"/>
            </a:pPr>
            <a:r>
              <a:rPr lang="en-US" sz="1800">
                <a:solidFill>
                  <a:srgbClr val="5F7C8B"/>
                </a:solidFill>
                <a:latin typeface="Montserrat Classic"/>
              </a:rPr>
              <a:t>More non-profit organizations that work on community issues</a:t>
            </a:r>
          </a:p>
          <a:p>
            <a:pPr marL="388620" lvl="1" indent="-194310">
              <a:lnSpc>
                <a:spcPts val="2520"/>
              </a:lnSpc>
              <a:buFont typeface="Arial"/>
              <a:buChar char="•"/>
            </a:pPr>
            <a:r>
              <a:rPr lang="en-US" sz="1800">
                <a:solidFill>
                  <a:srgbClr val="5F7C8B"/>
                </a:solidFill>
                <a:latin typeface="Montserrat Classic"/>
              </a:rPr>
              <a:t>Health care/Mental health care</a:t>
            </a:r>
          </a:p>
          <a:p>
            <a:pPr marL="388620" lvl="1" indent="-194310">
              <a:lnSpc>
                <a:spcPts val="2520"/>
              </a:lnSpc>
              <a:buFont typeface="Arial"/>
              <a:buChar char="•"/>
            </a:pPr>
            <a:r>
              <a:rPr lang="en-US" sz="1800">
                <a:solidFill>
                  <a:srgbClr val="5F7C8B"/>
                </a:solidFill>
                <a:latin typeface="Montserrat Classic"/>
              </a:rPr>
              <a:t>Food service</a:t>
            </a:r>
          </a:p>
          <a:p>
            <a:pPr marL="388620" lvl="1" indent="-194310">
              <a:lnSpc>
                <a:spcPts val="2520"/>
              </a:lnSpc>
              <a:buFont typeface="Arial"/>
              <a:buChar char="•"/>
            </a:pPr>
            <a:r>
              <a:rPr lang="en-US" sz="1800">
                <a:solidFill>
                  <a:srgbClr val="5F7C8B"/>
                </a:solidFill>
                <a:latin typeface="Montserrat Classic"/>
              </a:rPr>
              <a:t>Local newspaper or TV station</a:t>
            </a:r>
          </a:p>
          <a:p>
            <a:pPr marL="388620" lvl="1" indent="-194310">
              <a:lnSpc>
                <a:spcPts val="2520"/>
              </a:lnSpc>
              <a:buFont typeface="Arial"/>
              <a:buChar char="•"/>
            </a:pPr>
            <a:r>
              <a:rPr lang="en-US" sz="1800">
                <a:solidFill>
                  <a:srgbClr val="5F7C8B"/>
                </a:solidFill>
                <a:latin typeface="Montserrat Classic"/>
              </a:rPr>
              <a:t>Architecture/design</a:t>
            </a:r>
          </a:p>
          <a:p>
            <a:pPr marL="388620" lvl="1" indent="-194310">
              <a:lnSpc>
                <a:spcPts val="2520"/>
              </a:lnSpc>
              <a:buFont typeface="Arial"/>
              <a:buChar char="•"/>
            </a:pPr>
            <a:r>
              <a:rPr lang="en-US" sz="1800">
                <a:solidFill>
                  <a:srgbClr val="5F7C8B"/>
                </a:solidFill>
                <a:latin typeface="Montserrat Classic"/>
              </a:rPr>
              <a:t>Medical field</a:t>
            </a:r>
          </a:p>
          <a:p>
            <a:pPr marL="388620" lvl="1" indent="-194310">
              <a:lnSpc>
                <a:spcPts val="2520"/>
              </a:lnSpc>
              <a:buFont typeface="Arial"/>
              <a:buChar char="•"/>
            </a:pPr>
            <a:r>
              <a:rPr lang="en-US" sz="1800">
                <a:solidFill>
                  <a:srgbClr val="5F7C8B"/>
                </a:solidFill>
                <a:latin typeface="Montserrat Classic"/>
              </a:rPr>
              <a:t>Lots of positive feedback for RIOT specially from those who are still undecided and aren’t really set on a specific career.</a:t>
            </a:r>
          </a:p>
          <a:p>
            <a:pPr marL="388620" lvl="1" indent="-194310">
              <a:lnSpc>
                <a:spcPts val="2520"/>
              </a:lnSpc>
              <a:buFont typeface="Arial"/>
              <a:buChar char="•"/>
            </a:pPr>
            <a:r>
              <a:rPr lang="en-US" sz="1800">
                <a:solidFill>
                  <a:srgbClr val="5F7C8B"/>
                </a:solidFill>
                <a:latin typeface="Montserrat Classic"/>
              </a:rPr>
              <a:t>Retail</a:t>
            </a:r>
          </a:p>
          <a:p>
            <a:pPr marL="388620" lvl="1" indent="-194310">
              <a:lnSpc>
                <a:spcPts val="2520"/>
              </a:lnSpc>
              <a:buFont typeface="Arial"/>
              <a:buChar char="•"/>
            </a:pPr>
            <a:r>
              <a:rPr lang="en-US" sz="1800">
                <a:solidFill>
                  <a:srgbClr val="5F7C8B"/>
                </a:solidFill>
                <a:latin typeface="Montserrat Classic"/>
              </a:rPr>
              <a:t>Childcare</a:t>
            </a:r>
          </a:p>
          <a:p>
            <a:pPr marL="388620" lvl="1" indent="-194310">
              <a:lnSpc>
                <a:spcPts val="2520"/>
              </a:lnSpc>
              <a:buFont typeface="Arial"/>
              <a:buChar char="•"/>
            </a:pPr>
            <a:r>
              <a:rPr lang="en-US" sz="1800">
                <a:solidFill>
                  <a:srgbClr val="5F7C8B"/>
                </a:solidFill>
                <a:latin typeface="Montserrat Classic"/>
              </a:rPr>
              <a:t>Childhood education</a:t>
            </a:r>
          </a:p>
          <a:p>
            <a:pPr marL="388620" lvl="1" indent="-194310">
              <a:lnSpc>
                <a:spcPts val="2520"/>
              </a:lnSpc>
              <a:buFont typeface="Arial"/>
              <a:buChar char="•"/>
            </a:pPr>
            <a:r>
              <a:rPr lang="en-US" sz="1800">
                <a:solidFill>
                  <a:srgbClr val="5F7C8B"/>
                </a:solidFill>
                <a:latin typeface="Montserrat Classic"/>
              </a:rPr>
              <a:t>Arts</a:t>
            </a:r>
          </a:p>
          <a:p>
            <a:pPr marL="388620" lvl="1" indent="-194310">
              <a:lnSpc>
                <a:spcPts val="2520"/>
              </a:lnSpc>
              <a:buFont typeface="Arial"/>
              <a:buChar char="•"/>
            </a:pPr>
            <a:r>
              <a:rPr lang="en-US" sz="1800">
                <a:solidFill>
                  <a:srgbClr val="5F7C8B"/>
                </a:solidFill>
                <a:latin typeface="Montserrat Classic"/>
              </a:rPr>
              <a:t>Culinary internships</a:t>
            </a:r>
          </a:p>
          <a:p>
            <a:pPr marL="388620" lvl="1" indent="-194310">
              <a:lnSpc>
                <a:spcPts val="2520"/>
              </a:lnSpc>
              <a:buFont typeface="Arial"/>
              <a:buChar char="•"/>
            </a:pPr>
            <a:r>
              <a:rPr lang="en-US" sz="1800">
                <a:solidFill>
                  <a:srgbClr val="5F7C8B"/>
                </a:solidFill>
                <a:latin typeface="Montserrat Classic"/>
              </a:rPr>
              <a:t>Real state</a:t>
            </a:r>
          </a:p>
          <a:p>
            <a:pPr>
              <a:lnSpc>
                <a:spcPts val="2520"/>
              </a:lnSpc>
            </a:pPr>
            <a:endParaRPr lang="en-US" sz="1800">
              <a:solidFill>
                <a:srgbClr val="5F7C8B"/>
              </a:solidFill>
              <a:latin typeface="Montserrat Classic"/>
            </a:endParaRPr>
          </a:p>
          <a:p>
            <a:pPr>
              <a:lnSpc>
                <a:spcPts val="2520"/>
              </a:lnSpc>
            </a:pPr>
            <a:r>
              <a:rPr lang="en-US" sz="1800">
                <a:solidFill>
                  <a:srgbClr val="0C3B5D"/>
                </a:solidFill>
                <a:latin typeface="Montserrat Classic Bold"/>
              </a:rPr>
              <a:t>Note:</a:t>
            </a:r>
            <a:r>
              <a:rPr lang="en-US" sz="1800">
                <a:solidFill>
                  <a:srgbClr val="0C3B5D"/>
                </a:solidFill>
                <a:latin typeface="Montserrat Classic"/>
              </a:rPr>
              <a:t> lots of the answers pointed that the participants wish to have more interactions with people. </a:t>
            </a:r>
          </a:p>
          <a:p>
            <a:pPr>
              <a:lnSpc>
                <a:spcPts val="2520"/>
              </a:lnSpc>
              <a:spcBef>
                <a:spcPct val="0"/>
              </a:spcBef>
            </a:pPr>
            <a:endParaRPr lang="en-US" sz="1800">
              <a:solidFill>
                <a:srgbClr val="0C3B5D"/>
              </a:solidFill>
              <a:latin typeface="Montserrat Classic"/>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4500955" y="9012429"/>
            <a:ext cx="2758345" cy="245871"/>
            <a:chOff x="0" y="0"/>
            <a:chExt cx="726478" cy="64756"/>
          </a:xfrm>
        </p:grpSpPr>
        <p:sp>
          <p:nvSpPr>
            <p:cNvPr id="3" name="Freeform 3"/>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F9B314"/>
            </a:solidFill>
          </p:spPr>
          <p:txBody>
            <a:bodyPr/>
            <a:lstStyle/>
            <a:p>
              <a:endParaRPr lang="en-US"/>
            </a:p>
          </p:txBody>
        </p:sp>
        <p:sp>
          <p:nvSpPr>
            <p:cNvPr id="4" name="TextBox 4"/>
            <p:cNvSpPr txBox="1"/>
            <p:nvPr/>
          </p:nvSpPr>
          <p:spPr>
            <a:xfrm>
              <a:off x="0" y="-38100"/>
              <a:ext cx="726478" cy="102856"/>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1028700" y="1574847"/>
            <a:ext cx="1856645" cy="68071"/>
            <a:chOff x="0" y="0"/>
            <a:chExt cx="488993" cy="17928"/>
          </a:xfrm>
        </p:grpSpPr>
        <p:sp>
          <p:nvSpPr>
            <p:cNvPr id="6" name="Freeform 6"/>
            <p:cNvSpPr/>
            <p:nvPr/>
          </p:nvSpPr>
          <p:spPr>
            <a:xfrm>
              <a:off x="0" y="0"/>
              <a:ext cx="488993" cy="17928"/>
            </a:xfrm>
            <a:custGeom>
              <a:avLst/>
              <a:gdLst/>
              <a:ahLst/>
              <a:cxnLst/>
              <a:rect l="l" t="t" r="r" b="b"/>
              <a:pathLst>
                <a:path w="488993" h="17928">
                  <a:moveTo>
                    <a:pt x="0" y="0"/>
                  </a:moveTo>
                  <a:lnTo>
                    <a:pt x="488993" y="0"/>
                  </a:lnTo>
                  <a:lnTo>
                    <a:pt x="488993" y="17928"/>
                  </a:lnTo>
                  <a:lnTo>
                    <a:pt x="0" y="17928"/>
                  </a:lnTo>
                  <a:close/>
                </a:path>
              </a:pathLst>
            </a:custGeom>
            <a:solidFill>
              <a:srgbClr val="F9B314"/>
            </a:solidFill>
          </p:spPr>
          <p:txBody>
            <a:bodyPr/>
            <a:lstStyle/>
            <a:p>
              <a:endParaRPr lang="en-US"/>
            </a:p>
          </p:txBody>
        </p:sp>
        <p:sp>
          <p:nvSpPr>
            <p:cNvPr id="7" name="TextBox 7"/>
            <p:cNvSpPr txBox="1"/>
            <p:nvPr/>
          </p:nvSpPr>
          <p:spPr>
            <a:xfrm>
              <a:off x="0" y="-38100"/>
              <a:ext cx="488993" cy="56028"/>
            </a:xfrm>
            <a:prstGeom prst="rect">
              <a:avLst/>
            </a:prstGeom>
          </p:spPr>
          <p:txBody>
            <a:bodyPr lIns="50800" tIns="50800" rIns="50800" bIns="50800" rtlCol="0" anchor="ctr"/>
            <a:lstStyle/>
            <a:p>
              <a:pPr algn="ctr">
                <a:lnSpc>
                  <a:spcPts val="2659"/>
                </a:lnSpc>
                <a:spcBef>
                  <a:spcPct val="0"/>
                </a:spcBef>
              </a:pPr>
              <a:endParaRPr/>
            </a:p>
          </p:txBody>
        </p:sp>
      </p:grpSp>
      <p:sp>
        <p:nvSpPr>
          <p:cNvPr id="8" name="TextBox 8"/>
          <p:cNvSpPr txBox="1"/>
          <p:nvPr/>
        </p:nvSpPr>
        <p:spPr>
          <a:xfrm>
            <a:off x="709758" y="2080583"/>
            <a:ext cx="9276371" cy="1519809"/>
          </a:xfrm>
          <a:prstGeom prst="rect">
            <a:avLst/>
          </a:prstGeom>
        </p:spPr>
        <p:txBody>
          <a:bodyPr lIns="0" tIns="0" rIns="0" bIns="0" rtlCol="0" anchor="t">
            <a:spAutoFit/>
          </a:bodyPr>
          <a:lstStyle/>
          <a:p>
            <a:pPr>
              <a:lnSpc>
                <a:spcPts val="3947"/>
              </a:lnSpc>
            </a:pPr>
            <a:r>
              <a:rPr lang="en-US" sz="4200">
                <a:solidFill>
                  <a:srgbClr val="0C3B5D"/>
                </a:solidFill>
                <a:latin typeface="Montserrat Heavy"/>
              </a:rPr>
              <a:t>MNWB Expectations for Sub-grantees officially contracted</a:t>
            </a:r>
          </a:p>
          <a:p>
            <a:pPr>
              <a:lnSpc>
                <a:spcPts val="3947"/>
              </a:lnSpc>
            </a:pPr>
            <a:endParaRPr lang="en-US" sz="4200">
              <a:solidFill>
                <a:srgbClr val="0C3B5D"/>
              </a:solidFill>
              <a:latin typeface="Montserrat Heavy"/>
            </a:endParaRPr>
          </a:p>
        </p:txBody>
      </p:sp>
      <p:sp>
        <p:nvSpPr>
          <p:cNvPr id="9" name="Freeform 9"/>
          <p:cNvSpPr/>
          <p:nvPr/>
        </p:nvSpPr>
        <p:spPr>
          <a:xfrm>
            <a:off x="709758" y="540860"/>
            <a:ext cx="2758345" cy="975680"/>
          </a:xfrm>
          <a:custGeom>
            <a:avLst/>
            <a:gdLst/>
            <a:ahLst/>
            <a:cxnLst/>
            <a:rect l="l" t="t" r="r" b="b"/>
            <a:pathLst>
              <a:path w="2758345" h="975680">
                <a:moveTo>
                  <a:pt x="0" y="0"/>
                </a:moveTo>
                <a:lnTo>
                  <a:pt x="2758345" y="0"/>
                </a:lnTo>
                <a:lnTo>
                  <a:pt x="2758345" y="975680"/>
                </a:lnTo>
                <a:lnTo>
                  <a:pt x="0" y="975680"/>
                </a:lnTo>
                <a:lnTo>
                  <a:pt x="0" y="0"/>
                </a:lnTo>
                <a:close/>
              </a:path>
            </a:pathLst>
          </a:custGeom>
          <a:blipFill>
            <a:blip r:embed="rId2"/>
            <a:stretch>
              <a:fillRect r="-14926"/>
            </a:stretch>
          </a:blipFill>
        </p:spPr>
        <p:txBody>
          <a:bodyPr/>
          <a:lstStyle/>
          <a:p>
            <a:endParaRPr lang="en-US"/>
          </a:p>
        </p:txBody>
      </p:sp>
      <p:sp>
        <p:nvSpPr>
          <p:cNvPr id="10" name="TextBox 10"/>
          <p:cNvSpPr txBox="1"/>
          <p:nvPr/>
        </p:nvSpPr>
        <p:spPr>
          <a:xfrm>
            <a:off x="709758" y="3336037"/>
            <a:ext cx="10660084" cy="6593205"/>
          </a:xfrm>
          <a:prstGeom prst="rect">
            <a:avLst/>
          </a:prstGeom>
        </p:spPr>
        <p:txBody>
          <a:bodyPr lIns="0" tIns="0" rIns="0" bIns="0" rtlCol="0" anchor="t">
            <a:spAutoFit/>
          </a:bodyPr>
          <a:lstStyle/>
          <a:p>
            <a:pPr marL="388620" lvl="1" indent="-194310">
              <a:lnSpc>
                <a:spcPts val="2520"/>
              </a:lnSpc>
              <a:buFont typeface="Arial"/>
              <a:buChar char="•"/>
            </a:pPr>
            <a:r>
              <a:rPr lang="en-US" sz="1800">
                <a:solidFill>
                  <a:srgbClr val="5F7C8B"/>
                </a:solidFill>
                <a:latin typeface="Montserrat Classic Bold"/>
              </a:rPr>
              <a:t>Monthly submission of invoices during programming;</a:t>
            </a:r>
          </a:p>
          <a:p>
            <a:pPr marL="388620" lvl="1" indent="-194310">
              <a:lnSpc>
                <a:spcPts val="2520"/>
              </a:lnSpc>
              <a:buFont typeface="Arial"/>
              <a:buChar char="•"/>
            </a:pPr>
            <a:r>
              <a:rPr lang="en-US" sz="1800">
                <a:solidFill>
                  <a:srgbClr val="5F7C8B"/>
                </a:solidFill>
                <a:latin typeface="Montserrat Classic"/>
              </a:rPr>
              <a:t>monthly submission of back-up documentation reconciling cash requests and invoice amounts;</a:t>
            </a:r>
          </a:p>
          <a:p>
            <a:pPr marL="388620" lvl="1" indent="-194310">
              <a:lnSpc>
                <a:spcPts val="2520"/>
              </a:lnSpc>
              <a:buFont typeface="Arial"/>
              <a:buChar char="•"/>
            </a:pPr>
            <a:r>
              <a:rPr lang="en-US" sz="1800">
                <a:solidFill>
                  <a:srgbClr val="5F7C8B"/>
                </a:solidFill>
                <a:latin typeface="Montserrat Classic"/>
              </a:rPr>
              <a:t>regular data entry during active performance periods;</a:t>
            </a:r>
          </a:p>
          <a:p>
            <a:pPr marL="388620" lvl="1" indent="-194310">
              <a:lnSpc>
                <a:spcPts val="2520"/>
              </a:lnSpc>
              <a:buFont typeface="Arial"/>
              <a:buChar char="•"/>
            </a:pPr>
            <a:r>
              <a:rPr lang="en-US" sz="1800">
                <a:solidFill>
                  <a:srgbClr val="5F7C8B"/>
                </a:solidFill>
                <a:latin typeface="Montserrat Classic Bold"/>
              </a:rPr>
              <a:t>complete and accurate reporting of participants – All YouthWorks participants must report social security numbers for evaluation purposes. </a:t>
            </a:r>
          </a:p>
          <a:p>
            <a:pPr marL="388620" lvl="1" indent="-194310">
              <a:lnSpc>
                <a:spcPts val="2520"/>
              </a:lnSpc>
              <a:buFont typeface="Arial"/>
              <a:buChar char="•"/>
            </a:pPr>
            <a:r>
              <a:rPr lang="en-US" sz="1800">
                <a:solidFill>
                  <a:srgbClr val="5F7C8B"/>
                </a:solidFill>
                <a:latin typeface="Montserrat Classic Bold"/>
              </a:rPr>
              <a:t>engage and maintain new partnerships in various career fields;</a:t>
            </a:r>
          </a:p>
          <a:p>
            <a:pPr marL="388620" lvl="1" indent="-194310">
              <a:lnSpc>
                <a:spcPts val="2520"/>
              </a:lnSpc>
              <a:buFont typeface="Arial"/>
              <a:buChar char="•"/>
            </a:pPr>
            <a:r>
              <a:rPr lang="en-US" sz="1800">
                <a:solidFill>
                  <a:srgbClr val="5F7C8B"/>
                </a:solidFill>
                <a:latin typeface="Montserrat Classic Bold"/>
              </a:rPr>
              <a:t>engage new partnerships within the private sector</a:t>
            </a:r>
          </a:p>
          <a:p>
            <a:pPr marL="388620" lvl="1" indent="-194310">
              <a:lnSpc>
                <a:spcPts val="2520"/>
              </a:lnSpc>
              <a:buFont typeface="Arial"/>
              <a:buChar char="•"/>
            </a:pPr>
            <a:r>
              <a:rPr lang="en-US" sz="1800">
                <a:solidFill>
                  <a:srgbClr val="5F7C8B"/>
                </a:solidFill>
                <a:latin typeface="Montserrat Classic"/>
              </a:rPr>
              <a:t>engage participants in Commonwealth Corporation programming including but not limited to participants engaging in Micro Career Pathways courses;</a:t>
            </a:r>
          </a:p>
          <a:p>
            <a:pPr marL="388620" lvl="1" indent="-194310">
              <a:lnSpc>
                <a:spcPts val="2520"/>
              </a:lnSpc>
              <a:buFont typeface="Arial"/>
              <a:buChar char="•"/>
            </a:pPr>
            <a:r>
              <a:rPr lang="en-US" sz="1800">
                <a:solidFill>
                  <a:srgbClr val="5F7C8B"/>
                </a:solidFill>
                <a:latin typeface="Montserrat Classic"/>
              </a:rPr>
              <a:t>recruit and make best efforts to retain participants;</a:t>
            </a:r>
          </a:p>
          <a:p>
            <a:pPr marL="388620" lvl="1" indent="-194310">
              <a:lnSpc>
                <a:spcPts val="2520"/>
              </a:lnSpc>
              <a:buFont typeface="Arial"/>
              <a:buChar char="•"/>
            </a:pPr>
            <a:r>
              <a:rPr lang="en-US" sz="1800">
                <a:solidFill>
                  <a:srgbClr val="5F7C8B"/>
                </a:solidFill>
                <a:latin typeface="Montserrat Classic"/>
              </a:rPr>
              <a:t>attend virtual, regional, local meetings;</a:t>
            </a:r>
          </a:p>
          <a:p>
            <a:pPr marL="388620" lvl="1" indent="-194310">
              <a:lnSpc>
                <a:spcPts val="2520"/>
              </a:lnSpc>
              <a:buFont typeface="Arial"/>
              <a:buChar char="•"/>
            </a:pPr>
            <a:r>
              <a:rPr lang="en-US" sz="1800">
                <a:solidFill>
                  <a:srgbClr val="5F7C8B"/>
                </a:solidFill>
                <a:latin typeface="Montserrat Classic"/>
              </a:rPr>
              <a:t>a</a:t>
            </a:r>
            <a:r>
              <a:rPr lang="en-US" sz="1800">
                <a:solidFill>
                  <a:srgbClr val="5F7C8B"/>
                </a:solidFill>
                <a:latin typeface="Montserrat Classic Bold"/>
              </a:rPr>
              <a:t>ttend bi-weekly and monthly check-in meetings with MNWB</a:t>
            </a:r>
          </a:p>
          <a:p>
            <a:pPr marL="388620" lvl="1" indent="-194310">
              <a:lnSpc>
                <a:spcPts val="2520"/>
              </a:lnSpc>
              <a:buFont typeface="Arial"/>
              <a:buChar char="•"/>
            </a:pPr>
            <a:r>
              <a:rPr lang="en-US" sz="1800">
                <a:solidFill>
                  <a:srgbClr val="5F7C8B"/>
                </a:solidFill>
                <a:latin typeface="Montserrat Classic"/>
              </a:rPr>
              <a:t>support the organizing of regional site visits by MNWB and the Commonwealth Corporation, when needed;</a:t>
            </a:r>
          </a:p>
          <a:p>
            <a:pPr marL="388620" lvl="1" indent="-194310">
              <a:lnSpc>
                <a:spcPts val="2520"/>
              </a:lnSpc>
              <a:buFont typeface="Arial"/>
              <a:buChar char="•"/>
            </a:pPr>
            <a:r>
              <a:rPr lang="en-US" sz="1800">
                <a:solidFill>
                  <a:srgbClr val="5F7C8B"/>
                </a:solidFill>
                <a:latin typeface="Montserrat Classic Bold"/>
              </a:rPr>
              <a:t>timely contract closeout – submission of final invoices and reports; and</a:t>
            </a:r>
          </a:p>
          <a:p>
            <a:pPr marL="388620" lvl="1" indent="-194310">
              <a:lnSpc>
                <a:spcPts val="2520"/>
              </a:lnSpc>
              <a:buFont typeface="Arial"/>
              <a:buChar char="•"/>
            </a:pPr>
            <a:r>
              <a:rPr lang="en-US" sz="1800">
                <a:solidFill>
                  <a:srgbClr val="5F7C8B"/>
                </a:solidFill>
                <a:latin typeface="Montserrat Classic Bold"/>
              </a:rPr>
              <a:t>complete reporting of program</a:t>
            </a:r>
            <a:r>
              <a:rPr lang="en-US" sz="1800">
                <a:solidFill>
                  <a:srgbClr val="5F7C8B"/>
                </a:solidFill>
                <a:latin typeface="Montserrat Classic"/>
              </a:rPr>
              <a:t> – the YouthWorks database asks to report whether a YouthWorks participant is co-enrolled in certain other programs, including WIOA Title I Youth, Connecting Activities, and others. Sub-grantees must ensure the full reporting of program leverage information.</a:t>
            </a:r>
          </a:p>
          <a:p>
            <a:pPr>
              <a:lnSpc>
                <a:spcPts val="2520"/>
              </a:lnSpc>
            </a:pPr>
            <a:endParaRPr lang="en-US" sz="1800">
              <a:solidFill>
                <a:srgbClr val="5F7C8B"/>
              </a:solidFill>
              <a:latin typeface="Montserrat Classic"/>
            </a:endParaRPr>
          </a:p>
        </p:txBody>
      </p:sp>
      <p:sp>
        <p:nvSpPr>
          <p:cNvPr id="12" name="TextBox 12"/>
          <p:cNvSpPr txBox="1"/>
          <p:nvPr/>
        </p:nvSpPr>
        <p:spPr>
          <a:xfrm>
            <a:off x="13769329" y="8521841"/>
            <a:ext cx="3489971" cy="356234"/>
          </a:xfrm>
          <a:prstGeom prst="rect">
            <a:avLst/>
          </a:prstGeom>
        </p:spPr>
        <p:txBody>
          <a:bodyPr lIns="0" tIns="0" rIns="0" bIns="0" rtlCol="0" anchor="t">
            <a:spAutoFit/>
          </a:bodyPr>
          <a:lstStyle/>
          <a:p>
            <a:pPr algn="r">
              <a:lnSpc>
                <a:spcPts val="2940"/>
              </a:lnSpc>
            </a:pPr>
            <a:r>
              <a:rPr lang="en-US" sz="2100">
                <a:solidFill>
                  <a:srgbClr val="0C3B5D"/>
                </a:solidFill>
                <a:latin typeface="Montserrat Classic Bold"/>
              </a:rPr>
              <a:t>Contracted Sub-Grantees</a:t>
            </a:r>
          </a:p>
        </p:txBody>
      </p:sp>
      <p:sp>
        <p:nvSpPr>
          <p:cNvPr id="13" name="Freeform 9">
            <a:extLst>
              <a:ext uri="{FF2B5EF4-FFF2-40B4-BE49-F238E27FC236}">
                <a16:creationId xmlns:a16="http://schemas.microsoft.com/office/drawing/2014/main" id="{FBA0149D-B54F-F70F-B35C-5721190E2BDD}"/>
              </a:ext>
            </a:extLst>
          </p:cNvPr>
          <p:cNvSpPr/>
          <p:nvPr/>
        </p:nvSpPr>
        <p:spPr>
          <a:xfrm>
            <a:off x="11814019" y="1943100"/>
            <a:ext cx="5764223" cy="5764223"/>
          </a:xfrm>
          <a:custGeom>
            <a:avLst/>
            <a:gdLst/>
            <a:ahLst/>
            <a:cxnLst/>
            <a:rect l="l" t="t" r="r" b="b"/>
            <a:pathLst>
              <a:path w="5764223" h="5764223">
                <a:moveTo>
                  <a:pt x="0" y="0"/>
                </a:moveTo>
                <a:lnTo>
                  <a:pt x="5764223" y="0"/>
                </a:lnTo>
                <a:lnTo>
                  <a:pt x="5764223" y="5764223"/>
                </a:lnTo>
                <a:lnTo>
                  <a:pt x="0" y="5764223"/>
                </a:lnTo>
                <a:lnTo>
                  <a:pt x="0" y="0"/>
                </a:lnTo>
                <a:close/>
              </a:path>
            </a:pathLst>
          </a:custGeom>
          <a:blipFill>
            <a:blip r:embed="rId3"/>
            <a:stretch>
              <a:fillRect/>
            </a:stretch>
          </a:blipFill>
          <a:ln w="38100" cap="sq">
            <a:solidFill>
              <a:srgbClr val="FFFFFF"/>
            </a:solidFill>
            <a:prstDash val="solid"/>
            <a:miter/>
          </a:ln>
        </p:spPr>
        <p:txBody>
          <a:bodyPr/>
          <a:lstStyle/>
          <a:p>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574847"/>
            <a:ext cx="1856645" cy="68071"/>
            <a:chOff x="0" y="0"/>
            <a:chExt cx="488993" cy="17928"/>
          </a:xfrm>
        </p:grpSpPr>
        <p:sp>
          <p:nvSpPr>
            <p:cNvPr id="3" name="Freeform 3"/>
            <p:cNvSpPr/>
            <p:nvPr/>
          </p:nvSpPr>
          <p:spPr>
            <a:xfrm>
              <a:off x="0" y="0"/>
              <a:ext cx="488993" cy="17928"/>
            </a:xfrm>
            <a:custGeom>
              <a:avLst/>
              <a:gdLst/>
              <a:ahLst/>
              <a:cxnLst/>
              <a:rect l="l" t="t" r="r" b="b"/>
              <a:pathLst>
                <a:path w="488993" h="17928">
                  <a:moveTo>
                    <a:pt x="0" y="0"/>
                  </a:moveTo>
                  <a:lnTo>
                    <a:pt x="488993" y="0"/>
                  </a:lnTo>
                  <a:lnTo>
                    <a:pt x="488993" y="17928"/>
                  </a:lnTo>
                  <a:lnTo>
                    <a:pt x="0" y="17928"/>
                  </a:lnTo>
                  <a:close/>
                </a:path>
              </a:pathLst>
            </a:custGeom>
            <a:solidFill>
              <a:srgbClr val="F9B314"/>
            </a:solidFill>
          </p:spPr>
          <p:txBody>
            <a:bodyPr/>
            <a:lstStyle/>
            <a:p>
              <a:endParaRPr lang="en-US"/>
            </a:p>
          </p:txBody>
        </p:sp>
        <p:sp>
          <p:nvSpPr>
            <p:cNvPr id="4" name="TextBox 4"/>
            <p:cNvSpPr txBox="1"/>
            <p:nvPr/>
          </p:nvSpPr>
          <p:spPr>
            <a:xfrm>
              <a:off x="0" y="-38100"/>
              <a:ext cx="488993" cy="56028"/>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14467825" y="1485946"/>
            <a:ext cx="2758345" cy="245871"/>
            <a:chOff x="0" y="0"/>
            <a:chExt cx="726478" cy="64756"/>
          </a:xfrm>
        </p:grpSpPr>
        <p:sp>
          <p:nvSpPr>
            <p:cNvPr id="6" name="Freeform 6"/>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F9B314"/>
            </a:solidFill>
          </p:spPr>
          <p:txBody>
            <a:bodyPr/>
            <a:lstStyle/>
            <a:p>
              <a:endParaRPr lang="en-US"/>
            </a:p>
          </p:txBody>
        </p:sp>
        <p:sp>
          <p:nvSpPr>
            <p:cNvPr id="7" name="TextBox 7"/>
            <p:cNvSpPr txBox="1"/>
            <p:nvPr/>
          </p:nvSpPr>
          <p:spPr>
            <a:xfrm>
              <a:off x="0" y="-38100"/>
              <a:ext cx="726478" cy="102856"/>
            </a:xfrm>
            <a:prstGeom prst="rect">
              <a:avLst/>
            </a:prstGeom>
          </p:spPr>
          <p:txBody>
            <a:bodyPr lIns="50800" tIns="50800" rIns="50800" bIns="50800" rtlCol="0" anchor="ctr"/>
            <a:lstStyle/>
            <a:p>
              <a:pPr algn="ctr">
                <a:lnSpc>
                  <a:spcPts val="2659"/>
                </a:lnSpc>
                <a:spcBef>
                  <a:spcPct val="0"/>
                </a:spcBef>
              </a:pPr>
              <a:endParaRPr/>
            </a:p>
          </p:txBody>
        </p:sp>
      </p:grpSp>
      <p:sp>
        <p:nvSpPr>
          <p:cNvPr id="8" name="Freeform 8"/>
          <p:cNvSpPr/>
          <p:nvPr/>
        </p:nvSpPr>
        <p:spPr>
          <a:xfrm>
            <a:off x="709758" y="540860"/>
            <a:ext cx="2758345" cy="975680"/>
          </a:xfrm>
          <a:custGeom>
            <a:avLst/>
            <a:gdLst/>
            <a:ahLst/>
            <a:cxnLst/>
            <a:rect l="l" t="t" r="r" b="b"/>
            <a:pathLst>
              <a:path w="2758345" h="975680">
                <a:moveTo>
                  <a:pt x="0" y="0"/>
                </a:moveTo>
                <a:lnTo>
                  <a:pt x="2758345" y="0"/>
                </a:lnTo>
                <a:lnTo>
                  <a:pt x="2758345" y="975680"/>
                </a:lnTo>
                <a:lnTo>
                  <a:pt x="0" y="975680"/>
                </a:lnTo>
                <a:lnTo>
                  <a:pt x="0" y="0"/>
                </a:lnTo>
                <a:close/>
              </a:path>
            </a:pathLst>
          </a:custGeom>
          <a:blipFill>
            <a:blip r:embed="rId2"/>
            <a:stretch>
              <a:fillRect r="-14926"/>
            </a:stretch>
          </a:blipFill>
        </p:spPr>
        <p:txBody>
          <a:bodyPr/>
          <a:lstStyle/>
          <a:p>
            <a:endParaRPr lang="en-US"/>
          </a:p>
        </p:txBody>
      </p:sp>
      <p:sp>
        <p:nvSpPr>
          <p:cNvPr id="9" name="Freeform 9"/>
          <p:cNvSpPr/>
          <p:nvPr/>
        </p:nvSpPr>
        <p:spPr>
          <a:xfrm>
            <a:off x="11485138" y="2628900"/>
            <a:ext cx="5764223" cy="5764223"/>
          </a:xfrm>
          <a:custGeom>
            <a:avLst/>
            <a:gdLst/>
            <a:ahLst/>
            <a:cxnLst/>
            <a:rect l="l" t="t" r="r" b="b"/>
            <a:pathLst>
              <a:path w="5764223" h="5764223">
                <a:moveTo>
                  <a:pt x="0" y="0"/>
                </a:moveTo>
                <a:lnTo>
                  <a:pt x="5764223" y="0"/>
                </a:lnTo>
                <a:lnTo>
                  <a:pt x="5764223" y="5764223"/>
                </a:lnTo>
                <a:lnTo>
                  <a:pt x="0" y="5764223"/>
                </a:lnTo>
                <a:lnTo>
                  <a:pt x="0" y="0"/>
                </a:lnTo>
                <a:close/>
              </a:path>
            </a:pathLst>
          </a:custGeom>
          <a:blipFill>
            <a:blip r:embed="rId3"/>
            <a:stretch>
              <a:fillRect/>
            </a:stretch>
          </a:blipFill>
          <a:ln w="38100" cap="sq">
            <a:solidFill>
              <a:srgbClr val="FFFFFF"/>
            </a:solidFill>
            <a:prstDash val="solid"/>
            <a:miter/>
          </a:ln>
        </p:spPr>
        <p:txBody>
          <a:bodyPr/>
          <a:lstStyle/>
          <a:p>
            <a:endParaRPr lang="en-US"/>
          </a:p>
        </p:txBody>
      </p:sp>
      <p:sp>
        <p:nvSpPr>
          <p:cNvPr id="10" name="Freeform 10"/>
          <p:cNvSpPr/>
          <p:nvPr/>
        </p:nvSpPr>
        <p:spPr>
          <a:xfrm>
            <a:off x="1028700" y="3474330"/>
            <a:ext cx="8935386" cy="6053399"/>
          </a:xfrm>
          <a:custGeom>
            <a:avLst/>
            <a:gdLst/>
            <a:ahLst/>
            <a:cxnLst/>
            <a:rect l="l" t="t" r="r" b="b"/>
            <a:pathLst>
              <a:path w="8935386" h="6053399">
                <a:moveTo>
                  <a:pt x="0" y="0"/>
                </a:moveTo>
                <a:lnTo>
                  <a:pt x="8935386" y="0"/>
                </a:lnTo>
                <a:lnTo>
                  <a:pt x="8935386" y="6053399"/>
                </a:lnTo>
                <a:lnTo>
                  <a:pt x="0" y="6053399"/>
                </a:lnTo>
                <a:lnTo>
                  <a:pt x="0" y="0"/>
                </a:lnTo>
                <a:close/>
              </a:path>
            </a:pathLst>
          </a:custGeom>
          <a:blipFill>
            <a:blip r:embed="rId4"/>
            <a:stretch>
              <a:fillRect r="-3207"/>
            </a:stretch>
          </a:blipFill>
        </p:spPr>
        <p:txBody>
          <a:bodyPr/>
          <a:lstStyle/>
          <a:p>
            <a:endParaRPr lang="en-US"/>
          </a:p>
        </p:txBody>
      </p:sp>
      <p:sp>
        <p:nvSpPr>
          <p:cNvPr id="11" name="TextBox 11"/>
          <p:cNvSpPr txBox="1"/>
          <p:nvPr/>
        </p:nvSpPr>
        <p:spPr>
          <a:xfrm>
            <a:off x="1028700" y="2087686"/>
            <a:ext cx="8115300" cy="1519809"/>
          </a:xfrm>
          <a:prstGeom prst="rect">
            <a:avLst/>
          </a:prstGeom>
        </p:spPr>
        <p:txBody>
          <a:bodyPr lIns="0" tIns="0" rIns="0" bIns="0" rtlCol="0" anchor="t">
            <a:spAutoFit/>
          </a:bodyPr>
          <a:lstStyle/>
          <a:p>
            <a:pPr>
              <a:lnSpc>
                <a:spcPts val="3947"/>
              </a:lnSpc>
            </a:pPr>
            <a:r>
              <a:rPr lang="en-US" sz="4200">
                <a:solidFill>
                  <a:srgbClr val="0C3B5D"/>
                </a:solidFill>
                <a:latin typeface="Montserrat Heavy"/>
              </a:rPr>
              <a:t>Application &amp; Evaluation Process Timeline:</a:t>
            </a:r>
          </a:p>
          <a:p>
            <a:pPr>
              <a:lnSpc>
                <a:spcPts val="3947"/>
              </a:lnSpc>
            </a:pPr>
            <a:endParaRPr lang="en-US" sz="4200">
              <a:solidFill>
                <a:srgbClr val="0C3B5D"/>
              </a:solidFill>
              <a:latin typeface="Montserrat Heavy"/>
            </a:endParaRPr>
          </a:p>
        </p:txBody>
      </p:sp>
      <p:sp>
        <p:nvSpPr>
          <p:cNvPr id="12" name="TextBox 12"/>
          <p:cNvSpPr txBox="1"/>
          <p:nvPr/>
        </p:nvSpPr>
        <p:spPr>
          <a:xfrm>
            <a:off x="13749451" y="1086906"/>
            <a:ext cx="3489971" cy="356234"/>
          </a:xfrm>
          <a:prstGeom prst="rect">
            <a:avLst/>
          </a:prstGeom>
        </p:spPr>
        <p:txBody>
          <a:bodyPr lIns="0" tIns="0" rIns="0" bIns="0" rtlCol="0" anchor="t">
            <a:spAutoFit/>
          </a:bodyPr>
          <a:lstStyle/>
          <a:p>
            <a:pPr algn="r">
              <a:lnSpc>
                <a:spcPts val="2940"/>
              </a:lnSpc>
            </a:pPr>
            <a:r>
              <a:rPr lang="en-US" sz="2100" dirty="0">
                <a:solidFill>
                  <a:srgbClr val="0C3B5D"/>
                </a:solidFill>
                <a:latin typeface="Montserrat Classic Bold"/>
              </a:rPr>
              <a:t>Region Lead Entity</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240790" y="0"/>
            <a:ext cx="212090" cy="5143500"/>
            <a:chOff x="0" y="0"/>
            <a:chExt cx="55859" cy="1354667"/>
          </a:xfrm>
        </p:grpSpPr>
        <p:sp>
          <p:nvSpPr>
            <p:cNvPr id="3" name="Freeform 3"/>
            <p:cNvSpPr/>
            <p:nvPr/>
          </p:nvSpPr>
          <p:spPr>
            <a:xfrm>
              <a:off x="0" y="0"/>
              <a:ext cx="55859" cy="1354667"/>
            </a:xfrm>
            <a:custGeom>
              <a:avLst/>
              <a:gdLst/>
              <a:ahLst/>
              <a:cxnLst/>
              <a:rect l="l" t="t" r="r" b="b"/>
              <a:pathLst>
                <a:path w="55859" h="1354667">
                  <a:moveTo>
                    <a:pt x="0" y="0"/>
                  </a:moveTo>
                  <a:lnTo>
                    <a:pt x="55859" y="0"/>
                  </a:lnTo>
                  <a:lnTo>
                    <a:pt x="55859" y="1354667"/>
                  </a:lnTo>
                  <a:lnTo>
                    <a:pt x="0" y="1354667"/>
                  </a:lnTo>
                  <a:close/>
                </a:path>
              </a:pathLst>
            </a:custGeom>
            <a:solidFill>
              <a:srgbClr val="FDB525"/>
            </a:solidFill>
          </p:spPr>
          <p:txBody>
            <a:bodyPr/>
            <a:lstStyle/>
            <a:p>
              <a:endParaRPr lang="en-US"/>
            </a:p>
          </p:txBody>
        </p:sp>
        <p:sp>
          <p:nvSpPr>
            <p:cNvPr id="4" name="TextBox 4"/>
            <p:cNvSpPr txBox="1"/>
            <p:nvPr/>
          </p:nvSpPr>
          <p:spPr>
            <a:xfrm>
              <a:off x="0" y="-38100"/>
              <a:ext cx="55859" cy="1392767"/>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14500955" y="1866623"/>
            <a:ext cx="2758345" cy="245871"/>
            <a:chOff x="0" y="0"/>
            <a:chExt cx="726478" cy="64756"/>
          </a:xfrm>
        </p:grpSpPr>
        <p:sp>
          <p:nvSpPr>
            <p:cNvPr id="6" name="Freeform 6"/>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FDB525"/>
            </a:solidFill>
          </p:spPr>
          <p:txBody>
            <a:bodyPr/>
            <a:lstStyle/>
            <a:p>
              <a:endParaRPr lang="en-US"/>
            </a:p>
          </p:txBody>
        </p:sp>
        <p:sp>
          <p:nvSpPr>
            <p:cNvPr id="7" name="TextBox 7"/>
            <p:cNvSpPr txBox="1"/>
            <p:nvPr/>
          </p:nvSpPr>
          <p:spPr>
            <a:xfrm>
              <a:off x="0" y="-38100"/>
              <a:ext cx="726478" cy="102856"/>
            </a:xfrm>
            <a:prstGeom prst="rect">
              <a:avLst/>
            </a:prstGeom>
          </p:spPr>
          <p:txBody>
            <a:bodyPr lIns="50800" tIns="50800" rIns="50800" bIns="50800" rtlCol="0" anchor="ctr"/>
            <a:lstStyle/>
            <a:p>
              <a:pPr algn="ctr">
                <a:lnSpc>
                  <a:spcPts val="2659"/>
                </a:lnSpc>
                <a:spcBef>
                  <a:spcPct val="0"/>
                </a:spcBef>
              </a:pPr>
              <a:endParaRPr/>
            </a:p>
          </p:txBody>
        </p:sp>
      </p:grpSp>
      <p:sp>
        <p:nvSpPr>
          <p:cNvPr id="8" name="Freeform 8"/>
          <p:cNvSpPr/>
          <p:nvPr/>
        </p:nvSpPr>
        <p:spPr>
          <a:xfrm>
            <a:off x="14500955" y="791168"/>
            <a:ext cx="2758345" cy="975680"/>
          </a:xfrm>
          <a:custGeom>
            <a:avLst/>
            <a:gdLst/>
            <a:ahLst/>
            <a:cxnLst/>
            <a:rect l="l" t="t" r="r" b="b"/>
            <a:pathLst>
              <a:path w="2758345" h="975680">
                <a:moveTo>
                  <a:pt x="0" y="0"/>
                </a:moveTo>
                <a:lnTo>
                  <a:pt x="2758345" y="0"/>
                </a:lnTo>
                <a:lnTo>
                  <a:pt x="2758345" y="975681"/>
                </a:lnTo>
                <a:lnTo>
                  <a:pt x="0" y="975681"/>
                </a:lnTo>
                <a:lnTo>
                  <a:pt x="0" y="0"/>
                </a:lnTo>
                <a:close/>
              </a:path>
            </a:pathLst>
          </a:custGeom>
          <a:blipFill>
            <a:blip r:embed="rId2"/>
            <a:stretch>
              <a:fillRect r="-14926"/>
            </a:stretch>
          </a:blipFill>
        </p:spPr>
        <p:txBody>
          <a:bodyPr/>
          <a:lstStyle/>
          <a:p>
            <a:endParaRPr lang="en-US"/>
          </a:p>
        </p:txBody>
      </p:sp>
      <p:sp>
        <p:nvSpPr>
          <p:cNvPr id="9" name="TextBox 9"/>
          <p:cNvSpPr txBox="1"/>
          <p:nvPr/>
        </p:nvSpPr>
        <p:spPr>
          <a:xfrm>
            <a:off x="4881154" y="4291898"/>
            <a:ext cx="8465620" cy="878847"/>
          </a:xfrm>
          <a:prstGeom prst="rect">
            <a:avLst/>
          </a:prstGeom>
        </p:spPr>
        <p:txBody>
          <a:bodyPr lIns="0" tIns="0" rIns="0" bIns="0" rtlCol="0" anchor="t">
            <a:spAutoFit/>
          </a:bodyPr>
          <a:lstStyle/>
          <a:p>
            <a:pPr>
              <a:lnSpc>
                <a:spcPts val="6820"/>
              </a:lnSpc>
            </a:pPr>
            <a:r>
              <a:rPr lang="en-US" sz="6200">
                <a:solidFill>
                  <a:srgbClr val="0C3B5D"/>
                </a:solidFill>
                <a:latin typeface="Montserrat Ultra-Bold"/>
              </a:rPr>
              <a:t>Q&amp;A | THANK YOU!</a:t>
            </a:r>
          </a:p>
        </p:txBody>
      </p:sp>
      <p:sp>
        <p:nvSpPr>
          <p:cNvPr id="10" name="TextBox 10"/>
          <p:cNvSpPr txBox="1"/>
          <p:nvPr/>
        </p:nvSpPr>
        <p:spPr>
          <a:xfrm rot="-5400000">
            <a:off x="-709060" y="6956191"/>
            <a:ext cx="3974630" cy="349249"/>
          </a:xfrm>
          <a:prstGeom prst="rect">
            <a:avLst/>
          </a:prstGeom>
        </p:spPr>
        <p:txBody>
          <a:bodyPr lIns="0" tIns="0" rIns="0" bIns="0" rtlCol="0" anchor="t">
            <a:spAutoFit/>
          </a:bodyPr>
          <a:lstStyle/>
          <a:p>
            <a:pPr>
              <a:lnSpc>
                <a:spcPts val="2800"/>
              </a:lnSpc>
            </a:pPr>
            <a:r>
              <a:rPr lang="en-US" sz="2000">
                <a:solidFill>
                  <a:srgbClr val="0C3B5D"/>
                </a:solidFill>
                <a:latin typeface="Montserrat Classic"/>
              </a:rPr>
              <a:t>rfp@masshiremetronorth.org</a:t>
            </a:r>
          </a:p>
        </p:txBody>
      </p:sp>
      <p:sp>
        <p:nvSpPr>
          <p:cNvPr id="11" name="TextBox 11"/>
          <p:cNvSpPr txBox="1"/>
          <p:nvPr/>
        </p:nvSpPr>
        <p:spPr>
          <a:xfrm>
            <a:off x="4881154" y="5443831"/>
            <a:ext cx="9288593" cy="533399"/>
          </a:xfrm>
          <a:prstGeom prst="rect">
            <a:avLst/>
          </a:prstGeom>
        </p:spPr>
        <p:txBody>
          <a:bodyPr lIns="0" tIns="0" rIns="0" bIns="0" rtlCol="0" anchor="t">
            <a:spAutoFit/>
          </a:bodyPr>
          <a:lstStyle/>
          <a:p>
            <a:pPr>
              <a:lnSpc>
                <a:spcPts val="2100"/>
              </a:lnSpc>
            </a:pPr>
            <a:r>
              <a:rPr lang="en-US" sz="1500" spc="516">
                <a:solidFill>
                  <a:srgbClr val="101010"/>
                </a:solidFill>
                <a:latin typeface="Montserrat Classic"/>
              </a:rPr>
              <a:t>CONTACT </a:t>
            </a:r>
            <a:r>
              <a:rPr lang="en-US" sz="1500" spc="516">
                <a:solidFill>
                  <a:srgbClr val="FDB525"/>
                </a:solidFill>
                <a:latin typeface="Montserrat Classic"/>
              </a:rPr>
              <a:t>RFP@MASSHIREMETRONORTH.ORG</a:t>
            </a:r>
            <a:r>
              <a:rPr lang="en-US" sz="1500" spc="516">
                <a:solidFill>
                  <a:srgbClr val="101010"/>
                </a:solidFill>
                <a:latin typeface="Montserrat Classic"/>
              </a:rPr>
              <a:t> FOR FURTHER QUESTIONS YOU MAY HAVE AFTER THIS PRESENTATION.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574847"/>
            <a:ext cx="1856645" cy="68071"/>
            <a:chOff x="0" y="0"/>
            <a:chExt cx="488993" cy="17928"/>
          </a:xfrm>
        </p:grpSpPr>
        <p:sp>
          <p:nvSpPr>
            <p:cNvPr id="3" name="Freeform 3"/>
            <p:cNvSpPr/>
            <p:nvPr/>
          </p:nvSpPr>
          <p:spPr>
            <a:xfrm>
              <a:off x="0" y="0"/>
              <a:ext cx="488993" cy="17928"/>
            </a:xfrm>
            <a:custGeom>
              <a:avLst/>
              <a:gdLst/>
              <a:ahLst/>
              <a:cxnLst/>
              <a:rect l="l" t="t" r="r" b="b"/>
              <a:pathLst>
                <a:path w="488993" h="17928">
                  <a:moveTo>
                    <a:pt x="0" y="0"/>
                  </a:moveTo>
                  <a:lnTo>
                    <a:pt x="488993" y="0"/>
                  </a:lnTo>
                  <a:lnTo>
                    <a:pt x="488993" y="17928"/>
                  </a:lnTo>
                  <a:lnTo>
                    <a:pt x="0" y="17928"/>
                  </a:lnTo>
                  <a:close/>
                </a:path>
              </a:pathLst>
            </a:custGeom>
            <a:solidFill>
              <a:srgbClr val="F9B314"/>
            </a:solidFill>
          </p:spPr>
          <p:txBody>
            <a:bodyPr/>
            <a:lstStyle/>
            <a:p>
              <a:endParaRPr lang="en-US"/>
            </a:p>
          </p:txBody>
        </p:sp>
        <p:sp>
          <p:nvSpPr>
            <p:cNvPr id="4" name="TextBox 4"/>
            <p:cNvSpPr txBox="1"/>
            <p:nvPr/>
          </p:nvSpPr>
          <p:spPr>
            <a:xfrm>
              <a:off x="0" y="-38100"/>
              <a:ext cx="488993" cy="56028"/>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14500955" y="2413635"/>
            <a:ext cx="2758345" cy="245871"/>
            <a:chOff x="0" y="0"/>
            <a:chExt cx="726478" cy="64756"/>
          </a:xfrm>
        </p:grpSpPr>
        <p:sp>
          <p:nvSpPr>
            <p:cNvPr id="6" name="Freeform 6"/>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F9B314"/>
            </a:solidFill>
          </p:spPr>
          <p:txBody>
            <a:bodyPr/>
            <a:lstStyle/>
            <a:p>
              <a:endParaRPr lang="en-US"/>
            </a:p>
          </p:txBody>
        </p:sp>
        <p:sp>
          <p:nvSpPr>
            <p:cNvPr id="7" name="TextBox 7"/>
            <p:cNvSpPr txBox="1"/>
            <p:nvPr/>
          </p:nvSpPr>
          <p:spPr>
            <a:xfrm>
              <a:off x="0" y="-38100"/>
              <a:ext cx="726478" cy="102856"/>
            </a:xfrm>
            <a:prstGeom prst="rect">
              <a:avLst/>
            </a:prstGeom>
          </p:spPr>
          <p:txBody>
            <a:bodyPr lIns="50800" tIns="50800" rIns="50800" bIns="50800" rtlCol="0" anchor="ctr"/>
            <a:lstStyle/>
            <a:p>
              <a:pPr algn="ctr">
                <a:lnSpc>
                  <a:spcPts val="2659"/>
                </a:lnSpc>
                <a:spcBef>
                  <a:spcPct val="0"/>
                </a:spcBef>
              </a:pPr>
              <a:endParaRPr/>
            </a:p>
          </p:txBody>
        </p:sp>
      </p:grpSp>
      <p:sp>
        <p:nvSpPr>
          <p:cNvPr id="8" name="Freeform 8"/>
          <p:cNvSpPr/>
          <p:nvPr/>
        </p:nvSpPr>
        <p:spPr>
          <a:xfrm>
            <a:off x="709758" y="540860"/>
            <a:ext cx="2758345" cy="975680"/>
          </a:xfrm>
          <a:custGeom>
            <a:avLst/>
            <a:gdLst/>
            <a:ahLst/>
            <a:cxnLst/>
            <a:rect l="l" t="t" r="r" b="b"/>
            <a:pathLst>
              <a:path w="2758345" h="975680">
                <a:moveTo>
                  <a:pt x="0" y="0"/>
                </a:moveTo>
                <a:lnTo>
                  <a:pt x="2758345" y="0"/>
                </a:lnTo>
                <a:lnTo>
                  <a:pt x="2758345" y="975680"/>
                </a:lnTo>
                <a:lnTo>
                  <a:pt x="0" y="975680"/>
                </a:lnTo>
                <a:lnTo>
                  <a:pt x="0" y="0"/>
                </a:lnTo>
                <a:close/>
              </a:path>
            </a:pathLst>
          </a:custGeom>
          <a:blipFill>
            <a:blip r:embed="rId2"/>
            <a:stretch>
              <a:fillRect r="-14926"/>
            </a:stretch>
          </a:blipFill>
        </p:spPr>
        <p:txBody>
          <a:bodyPr/>
          <a:lstStyle/>
          <a:p>
            <a:endParaRPr lang="en-US"/>
          </a:p>
        </p:txBody>
      </p:sp>
      <p:sp>
        <p:nvSpPr>
          <p:cNvPr id="9" name="Freeform 9"/>
          <p:cNvSpPr/>
          <p:nvPr/>
        </p:nvSpPr>
        <p:spPr>
          <a:xfrm>
            <a:off x="10529321" y="3452239"/>
            <a:ext cx="7319208" cy="4885571"/>
          </a:xfrm>
          <a:custGeom>
            <a:avLst/>
            <a:gdLst/>
            <a:ahLst/>
            <a:cxnLst/>
            <a:rect l="l" t="t" r="r" b="b"/>
            <a:pathLst>
              <a:path w="7319208" h="4885571">
                <a:moveTo>
                  <a:pt x="0" y="0"/>
                </a:moveTo>
                <a:lnTo>
                  <a:pt x="7319208" y="0"/>
                </a:lnTo>
                <a:lnTo>
                  <a:pt x="7319208" y="4885572"/>
                </a:lnTo>
                <a:lnTo>
                  <a:pt x="0" y="4885572"/>
                </a:lnTo>
                <a:lnTo>
                  <a:pt x="0" y="0"/>
                </a:lnTo>
                <a:close/>
              </a:path>
            </a:pathLst>
          </a:custGeom>
          <a:blipFill>
            <a:blip r:embed="rId3"/>
            <a:stretch>
              <a:fillRect/>
            </a:stretch>
          </a:blipFill>
        </p:spPr>
        <p:txBody>
          <a:bodyPr/>
          <a:lstStyle/>
          <a:p>
            <a:endParaRPr lang="en-US"/>
          </a:p>
        </p:txBody>
      </p:sp>
      <p:sp>
        <p:nvSpPr>
          <p:cNvPr id="10" name="TextBox 10"/>
          <p:cNvSpPr txBox="1"/>
          <p:nvPr/>
        </p:nvSpPr>
        <p:spPr>
          <a:xfrm>
            <a:off x="920694" y="2802381"/>
            <a:ext cx="6208016" cy="1442592"/>
          </a:xfrm>
          <a:prstGeom prst="rect">
            <a:avLst/>
          </a:prstGeom>
        </p:spPr>
        <p:txBody>
          <a:bodyPr lIns="0" tIns="0" rIns="0" bIns="0" rtlCol="0" anchor="t">
            <a:spAutoFit/>
          </a:bodyPr>
          <a:lstStyle/>
          <a:p>
            <a:pPr>
              <a:lnSpc>
                <a:spcPts val="5545"/>
              </a:lnSpc>
            </a:pPr>
            <a:r>
              <a:rPr lang="en-US" sz="5899">
                <a:solidFill>
                  <a:srgbClr val="0C3B5D"/>
                </a:solidFill>
                <a:latin typeface="Montserrat Heavy"/>
              </a:rPr>
              <a:t>What is YouthWorks?</a:t>
            </a:r>
          </a:p>
        </p:txBody>
      </p:sp>
      <p:sp>
        <p:nvSpPr>
          <p:cNvPr id="11" name="TextBox 11"/>
          <p:cNvSpPr txBox="1"/>
          <p:nvPr/>
        </p:nvSpPr>
        <p:spPr>
          <a:xfrm>
            <a:off x="15137921" y="1604818"/>
            <a:ext cx="2121379" cy="727709"/>
          </a:xfrm>
          <a:prstGeom prst="rect">
            <a:avLst/>
          </a:prstGeom>
        </p:spPr>
        <p:txBody>
          <a:bodyPr lIns="0" tIns="0" rIns="0" bIns="0" rtlCol="0" anchor="t">
            <a:spAutoFit/>
          </a:bodyPr>
          <a:lstStyle/>
          <a:p>
            <a:pPr algn="r">
              <a:lnSpc>
                <a:spcPts val="2940"/>
              </a:lnSpc>
            </a:pPr>
            <a:r>
              <a:rPr lang="en-US" sz="2100">
                <a:solidFill>
                  <a:srgbClr val="0C3B5D"/>
                </a:solidFill>
                <a:latin typeface="Montserrat Classic Bold"/>
              </a:rPr>
              <a:t>Program description</a:t>
            </a:r>
          </a:p>
        </p:txBody>
      </p:sp>
      <p:sp>
        <p:nvSpPr>
          <p:cNvPr id="12" name="TextBox 12"/>
          <p:cNvSpPr txBox="1"/>
          <p:nvPr/>
        </p:nvSpPr>
        <p:spPr>
          <a:xfrm>
            <a:off x="1028700" y="4790404"/>
            <a:ext cx="8972550" cy="3764280"/>
          </a:xfrm>
          <a:prstGeom prst="rect">
            <a:avLst/>
          </a:prstGeom>
        </p:spPr>
        <p:txBody>
          <a:bodyPr lIns="0" tIns="0" rIns="0" bIns="0" rtlCol="0" anchor="t">
            <a:spAutoFit/>
          </a:bodyPr>
          <a:lstStyle/>
          <a:p>
            <a:pPr>
              <a:lnSpc>
                <a:spcPts val="2520"/>
              </a:lnSpc>
            </a:pPr>
            <a:r>
              <a:rPr lang="en-US" sz="1800">
                <a:solidFill>
                  <a:srgbClr val="5F7C8B"/>
                </a:solidFill>
                <a:latin typeface="Montserrat Classic Bold"/>
              </a:rPr>
              <a:t>YouthWorks is a state-funded youth employment program that helps teens and young adults gain the skills and experience needed to find and keep jobs and begin to design a path toward sustained successful career. </a:t>
            </a:r>
          </a:p>
          <a:p>
            <a:pPr>
              <a:lnSpc>
                <a:spcPts val="2520"/>
              </a:lnSpc>
            </a:pPr>
            <a:endParaRPr lang="en-US" sz="1800">
              <a:solidFill>
                <a:srgbClr val="5F7C8B"/>
              </a:solidFill>
              <a:latin typeface="Montserrat Classic Bold"/>
            </a:endParaRPr>
          </a:p>
          <a:p>
            <a:pPr>
              <a:lnSpc>
                <a:spcPts val="2520"/>
              </a:lnSpc>
              <a:spcBef>
                <a:spcPct val="0"/>
              </a:spcBef>
            </a:pPr>
            <a:r>
              <a:rPr lang="en-US" sz="1800">
                <a:solidFill>
                  <a:srgbClr val="5F7C8B"/>
                </a:solidFill>
                <a:latin typeface="Montserrat Classic Bold"/>
              </a:rPr>
              <a:t>The program aims to address juvenile delinquency and youth homelessness in high-risk areas by engaging participants aged 14 to 25. These participants may identify as lesbian, gay, bisexual, transgender, queer and/or questioning, come from diverse racial backgrounds, possess varying abilities, represent different national origins and religions, or belong to low-income households, including those with a single income, and individuals facing housing insecurity. </a:t>
            </a:r>
          </a:p>
          <a:p>
            <a:pPr>
              <a:lnSpc>
                <a:spcPts val="2520"/>
              </a:lnSpc>
              <a:spcBef>
                <a:spcPct val="0"/>
              </a:spcBef>
            </a:pPr>
            <a:endParaRPr lang="en-US" sz="1800">
              <a:solidFill>
                <a:srgbClr val="5F7C8B"/>
              </a:solidFill>
              <a:latin typeface="Montserrat Classic Bo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88995" y="2327910"/>
            <a:ext cx="6448950" cy="567690"/>
          </a:xfrm>
          <a:prstGeom prst="rect">
            <a:avLst/>
          </a:prstGeom>
        </p:spPr>
        <p:txBody>
          <a:bodyPr lIns="0" tIns="0" rIns="0" bIns="0" rtlCol="0" anchor="t">
            <a:spAutoFit/>
          </a:bodyPr>
          <a:lstStyle/>
          <a:p>
            <a:pPr>
              <a:lnSpc>
                <a:spcPts val="4229"/>
              </a:lnSpc>
            </a:pPr>
            <a:r>
              <a:rPr lang="en-US" sz="4499">
                <a:solidFill>
                  <a:srgbClr val="0C3B5D"/>
                </a:solidFill>
                <a:latin typeface="Montserrat Heavy"/>
              </a:rPr>
              <a:t>Population Served</a:t>
            </a:r>
          </a:p>
        </p:txBody>
      </p:sp>
      <p:sp>
        <p:nvSpPr>
          <p:cNvPr id="3" name="TextBox 3"/>
          <p:cNvSpPr txBox="1"/>
          <p:nvPr/>
        </p:nvSpPr>
        <p:spPr>
          <a:xfrm>
            <a:off x="1028700" y="4744720"/>
            <a:ext cx="13485955" cy="2585085"/>
          </a:xfrm>
          <a:prstGeom prst="rect">
            <a:avLst/>
          </a:prstGeom>
        </p:spPr>
        <p:txBody>
          <a:bodyPr lIns="0" tIns="0" rIns="0" bIns="0" rtlCol="0" anchor="t">
            <a:spAutoFit/>
          </a:bodyPr>
          <a:lstStyle/>
          <a:p>
            <a:pPr>
              <a:lnSpc>
                <a:spcPts val="2940"/>
              </a:lnSpc>
            </a:pPr>
            <a:r>
              <a:rPr lang="en-US" sz="2100">
                <a:solidFill>
                  <a:srgbClr val="5F7C8B"/>
                </a:solidFill>
                <a:latin typeface="Montserrat Classic"/>
              </a:rPr>
              <a:t>The YouthWorks program serves a wide range of participants in terms of ages, levels of career awareness, and goals. To provide all participants with effective and relevant youth workforce development services, YouthWorks consists of four specific tiers: Service and Project-based Learning for 14-15-year-olds, Early and Career Trajectory Experiences for 16-17-year-olds, Career Pathway Training and Support for 18-21-year-olds and Emerging into Career and Career Management for 22-25-year-olds.</a:t>
            </a:r>
          </a:p>
          <a:p>
            <a:pPr>
              <a:lnSpc>
                <a:spcPts val="2940"/>
              </a:lnSpc>
            </a:pPr>
            <a:endParaRPr lang="en-US" sz="2100">
              <a:solidFill>
                <a:srgbClr val="5F7C8B"/>
              </a:solidFill>
              <a:latin typeface="Montserrat Classic"/>
            </a:endParaRPr>
          </a:p>
        </p:txBody>
      </p:sp>
      <p:grpSp>
        <p:nvGrpSpPr>
          <p:cNvPr id="4" name="Group 4"/>
          <p:cNvGrpSpPr/>
          <p:nvPr/>
        </p:nvGrpSpPr>
        <p:grpSpPr>
          <a:xfrm>
            <a:off x="14500955" y="2413635"/>
            <a:ext cx="2758345" cy="245871"/>
            <a:chOff x="0" y="0"/>
            <a:chExt cx="726478" cy="64756"/>
          </a:xfrm>
        </p:grpSpPr>
        <p:sp>
          <p:nvSpPr>
            <p:cNvPr id="5" name="Freeform 5"/>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F9B314"/>
            </a:solidFill>
          </p:spPr>
          <p:txBody>
            <a:bodyPr/>
            <a:lstStyle/>
            <a:p>
              <a:endParaRPr lang="en-US"/>
            </a:p>
          </p:txBody>
        </p:sp>
        <p:sp>
          <p:nvSpPr>
            <p:cNvPr id="6" name="TextBox 6"/>
            <p:cNvSpPr txBox="1"/>
            <p:nvPr/>
          </p:nvSpPr>
          <p:spPr>
            <a:xfrm>
              <a:off x="0" y="-38100"/>
              <a:ext cx="726478" cy="102856"/>
            </a:xfrm>
            <a:prstGeom prst="rect">
              <a:avLst/>
            </a:prstGeom>
          </p:spPr>
          <p:txBody>
            <a:bodyPr lIns="50800" tIns="50800" rIns="50800" bIns="50800" rtlCol="0" anchor="ctr"/>
            <a:lstStyle/>
            <a:p>
              <a:pPr algn="ctr">
                <a:lnSpc>
                  <a:spcPts val="2659"/>
                </a:lnSpc>
                <a:spcBef>
                  <a:spcPct val="0"/>
                </a:spcBef>
              </a:pPr>
              <a:endParaRPr/>
            </a:p>
          </p:txBody>
        </p:sp>
      </p:grpSp>
      <p:grpSp>
        <p:nvGrpSpPr>
          <p:cNvPr id="7" name="Group 7"/>
          <p:cNvGrpSpPr/>
          <p:nvPr/>
        </p:nvGrpSpPr>
        <p:grpSpPr>
          <a:xfrm>
            <a:off x="1028700" y="1574847"/>
            <a:ext cx="1856645" cy="68071"/>
            <a:chOff x="0" y="0"/>
            <a:chExt cx="488993" cy="17928"/>
          </a:xfrm>
        </p:grpSpPr>
        <p:sp>
          <p:nvSpPr>
            <p:cNvPr id="8" name="Freeform 8"/>
            <p:cNvSpPr/>
            <p:nvPr/>
          </p:nvSpPr>
          <p:spPr>
            <a:xfrm>
              <a:off x="0" y="0"/>
              <a:ext cx="488993" cy="17928"/>
            </a:xfrm>
            <a:custGeom>
              <a:avLst/>
              <a:gdLst/>
              <a:ahLst/>
              <a:cxnLst/>
              <a:rect l="l" t="t" r="r" b="b"/>
              <a:pathLst>
                <a:path w="488993" h="17928">
                  <a:moveTo>
                    <a:pt x="0" y="0"/>
                  </a:moveTo>
                  <a:lnTo>
                    <a:pt x="488993" y="0"/>
                  </a:lnTo>
                  <a:lnTo>
                    <a:pt x="488993" y="17928"/>
                  </a:lnTo>
                  <a:lnTo>
                    <a:pt x="0" y="17928"/>
                  </a:lnTo>
                  <a:close/>
                </a:path>
              </a:pathLst>
            </a:custGeom>
            <a:solidFill>
              <a:srgbClr val="F9B314"/>
            </a:solidFill>
          </p:spPr>
          <p:txBody>
            <a:bodyPr/>
            <a:lstStyle/>
            <a:p>
              <a:endParaRPr lang="en-US"/>
            </a:p>
          </p:txBody>
        </p:sp>
        <p:sp>
          <p:nvSpPr>
            <p:cNvPr id="9" name="TextBox 9"/>
            <p:cNvSpPr txBox="1"/>
            <p:nvPr/>
          </p:nvSpPr>
          <p:spPr>
            <a:xfrm>
              <a:off x="0" y="-38100"/>
              <a:ext cx="488993" cy="56028"/>
            </a:xfrm>
            <a:prstGeom prst="rect">
              <a:avLst/>
            </a:prstGeom>
          </p:spPr>
          <p:txBody>
            <a:bodyPr lIns="50800" tIns="50800" rIns="50800" bIns="50800" rtlCol="0" anchor="ctr"/>
            <a:lstStyle/>
            <a:p>
              <a:pPr algn="ctr">
                <a:lnSpc>
                  <a:spcPts val="2659"/>
                </a:lnSpc>
                <a:spcBef>
                  <a:spcPct val="0"/>
                </a:spcBef>
              </a:pPr>
              <a:endParaRPr/>
            </a:p>
          </p:txBody>
        </p:sp>
      </p:grpSp>
      <p:sp>
        <p:nvSpPr>
          <p:cNvPr id="10" name="Freeform 10"/>
          <p:cNvSpPr/>
          <p:nvPr/>
        </p:nvSpPr>
        <p:spPr>
          <a:xfrm>
            <a:off x="709758" y="540860"/>
            <a:ext cx="2758345" cy="975680"/>
          </a:xfrm>
          <a:custGeom>
            <a:avLst/>
            <a:gdLst/>
            <a:ahLst/>
            <a:cxnLst/>
            <a:rect l="l" t="t" r="r" b="b"/>
            <a:pathLst>
              <a:path w="2758345" h="975680">
                <a:moveTo>
                  <a:pt x="0" y="0"/>
                </a:moveTo>
                <a:lnTo>
                  <a:pt x="2758345" y="0"/>
                </a:lnTo>
                <a:lnTo>
                  <a:pt x="2758345" y="975680"/>
                </a:lnTo>
                <a:lnTo>
                  <a:pt x="0" y="975680"/>
                </a:lnTo>
                <a:lnTo>
                  <a:pt x="0" y="0"/>
                </a:lnTo>
                <a:close/>
              </a:path>
            </a:pathLst>
          </a:custGeom>
          <a:blipFill>
            <a:blip r:embed="rId2"/>
            <a:stretch>
              <a:fillRect r="-14926"/>
            </a:stretch>
          </a:blipFill>
        </p:spPr>
        <p:txBody>
          <a:bodyPr/>
          <a:lstStyle/>
          <a:p>
            <a:endParaRPr lang="en-US"/>
          </a:p>
        </p:txBody>
      </p:sp>
      <p:sp>
        <p:nvSpPr>
          <p:cNvPr id="11" name="TextBox 11"/>
          <p:cNvSpPr txBox="1"/>
          <p:nvPr/>
        </p:nvSpPr>
        <p:spPr>
          <a:xfrm>
            <a:off x="1088995" y="3038475"/>
            <a:ext cx="6448950" cy="848996"/>
          </a:xfrm>
          <a:prstGeom prst="rect">
            <a:avLst/>
          </a:prstGeom>
        </p:spPr>
        <p:txBody>
          <a:bodyPr lIns="0" tIns="0" rIns="0" bIns="0" rtlCol="0" anchor="t">
            <a:spAutoFit/>
          </a:bodyPr>
          <a:lstStyle/>
          <a:p>
            <a:pPr>
              <a:lnSpc>
                <a:spcPts val="3290"/>
              </a:lnSpc>
            </a:pPr>
            <a:r>
              <a:rPr lang="en-US" sz="3500">
                <a:solidFill>
                  <a:srgbClr val="FDB525"/>
                </a:solidFill>
                <a:latin typeface="Montserrat Heavy"/>
              </a:rPr>
              <a:t>YouthWorks Tiers Breakdown </a:t>
            </a:r>
          </a:p>
        </p:txBody>
      </p:sp>
      <p:sp>
        <p:nvSpPr>
          <p:cNvPr id="12" name="TextBox 12"/>
          <p:cNvSpPr txBox="1"/>
          <p:nvPr/>
        </p:nvSpPr>
        <p:spPr>
          <a:xfrm>
            <a:off x="13769329" y="2016443"/>
            <a:ext cx="3489971" cy="356234"/>
          </a:xfrm>
          <a:prstGeom prst="rect">
            <a:avLst/>
          </a:prstGeom>
        </p:spPr>
        <p:txBody>
          <a:bodyPr lIns="0" tIns="0" rIns="0" bIns="0" rtlCol="0" anchor="t">
            <a:spAutoFit/>
          </a:bodyPr>
          <a:lstStyle/>
          <a:p>
            <a:pPr algn="r">
              <a:lnSpc>
                <a:spcPts val="2940"/>
              </a:lnSpc>
            </a:pPr>
            <a:r>
              <a:rPr lang="en-US" sz="2100">
                <a:solidFill>
                  <a:srgbClr val="101010"/>
                </a:solidFill>
                <a:latin typeface="Montserrat Classic Bold"/>
              </a:rPr>
              <a:t>Served Population</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88995" y="2327910"/>
            <a:ext cx="6448950" cy="567690"/>
          </a:xfrm>
          <a:prstGeom prst="rect">
            <a:avLst/>
          </a:prstGeom>
        </p:spPr>
        <p:txBody>
          <a:bodyPr lIns="0" tIns="0" rIns="0" bIns="0" rtlCol="0" anchor="t">
            <a:spAutoFit/>
          </a:bodyPr>
          <a:lstStyle/>
          <a:p>
            <a:pPr>
              <a:lnSpc>
                <a:spcPts val="4229"/>
              </a:lnSpc>
            </a:pPr>
            <a:r>
              <a:rPr lang="en-US" sz="4499">
                <a:solidFill>
                  <a:srgbClr val="0C3B5D"/>
                </a:solidFill>
                <a:latin typeface="Montserrat Heavy"/>
              </a:rPr>
              <a:t>Population Served</a:t>
            </a:r>
          </a:p>
        </p:txBody>
      </p:sp>
      <p:sp>
        <p:nvSpPr>
          <p:cNvPr id="3" name="TextBox 3"/>
          <p:cNvSpPr txBox="1"/>
          <p:nvPr/>
        </p:nvSpPr>
        <p:spPr>
          <a:xfrm>
            <a:off x="1028700" y="4898556"/>
            <a:ext cx="2716093" cy="1099185"/>
          </a:xfrm>
          <a:prstGeom prst="rect">
            <a:avLst/>
          </a:prstGeom>
        </p:spPr>
        <p:txBody>
          <a:bodyPr lIns="0" tIns="0" rIns="0" bIns="0" rtlCol="0" anchor="t">
            <a:spAutoFit/>
          </a:bodyPr>
          <a:lstStyle/>
          <a:p>
            <a:pPr>
              <a:lnSpc>
                <a:spcPts val="2940"/>
              </a:lnSpc>
            </a:pPr>
            <a:r>
              <a:rPr lang="en-US" sz="2100">
                <a:solidFill>
                  <a:srgbClr val="0C3B5D"/>
                </a:solidFill>
                <a:latin typeface="Montserrat Classic Bold"/>
              </a:rPr>
              <a:t>Tier 1: Service And Project-Based Learning</a:t>
            </a:r>
          </a:p>
        </p:txBody>
      </p:sp>
      <p:grpSp>
        <p:nvGrpSpPr>
          <p:cNvPr id="4" name="Group 4"/>
          <p:cNvGrpSpPr/>
          <p:nvPr/>
        </p:nvGrpSpPr>
        <p:grpSpPr>
          <a:xfrm>
            <a:off x="14500955" y="2413635"/>
            <a:ext cx="2758345" cy="245871"/>
            <a:chOff x="0" y="0"/>
            <a:chExt cx="726478" cy="64756"/>
          </a:xfrm>
        </p:grpSpPr>
        <p:sp>
          <p:nvSpPr>
            <p:cNvPr id="5" name="Freeform 5"/>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F9B314"/>
            </a:solidFill>
          </p:spPr>
          <p:txBody>
            <a:bodyPr/>
            <a:lstStyle/>
            <a:p>
              <a:endParaRPr lang="en-US"/>
            </a:p>
          </p:txBody>
        </p:sp>
        <p:sp>
          <p:nvSpPr>
            <p:cNvPr id="6" name="TextBox 6"/>
            <p:cNvSpPr txBox="1"/>
            <p:nvPr/>
          </p:nvSpPr>
          <p:spPr>
            <a:xfrm>
              <a:off x="0" y="-38100"/>
              <a:ext cx="726478" cy="102856"/>
            </a:xfrm>
            <a:prstGeom prst="rect">
              <a:avLst/>
            </a:prstGeom>
          </p:spPr>
          <p:txBody>
            <a:bodyPr lIns="50800" tIns="50800" rIns="50800" bIns="50800" rtlCol="0" anchor="ctr"/>
            <a:lstStyle/>
            <a:p>
              <a:pPr algn="ctr">
                <a:lnSpc>
                  <a:spcPts val="2659"/>
                </a:lnSpc>
                <a:spcBef>
                  <a:spcPct val="0"/>
                </a:spcBef>
              </a:pPr>
              <a:endParaRPr/>
            </a:p>
          </p:txBody>
        </p:sp>
      </p:grpSp>
      <p:grpSp>
        <p:nvGrpSpPr>
          <p:cNvPr id="7" name="Group 7"/>
          <p:cNvGrpSpPr/>
          <p:nvPr/>
        </p:nvGrpSpPr>
        <p:grpSpPr>
          <a:xfrm>
            <a:off x="1028700" y="1574847"/>
            <a:ext cx="1856645" cy="68071"/>
            <a:chOff x="0" y="0"/>
            <a:chExt cx="488993" cy="17928"/>
          </a:xfrm>
        </p:grpSpPr>
        <p:sp>
          <p:nvSpPr>
            <p:cNvPr id="8" name="Freeform 8"/>
            <p:cNvSpPr/>
            <p:nvPr/>
          </p:nvSpPr>
          <p:spPr>
            <a:xfrm>
              <a:off x="0" y="0"/>
              <a:ext cx="488993" cy="17928"/>
            </a:xfrm>
            <a:custGeom>
              <a:avLst/>
              <a:gdLst/>
              <a:ahLst/>
              <a:cxnLst/>
              <a:rect l="l" t="t" r="r" b="b"/>
              <a:pathLst>
                <a:path w="488993" h="17928">
                  <a:moveTo>
                    <a:pt x="0" y="0"/>
                  </a:moveTo>
                  <a:lnTo>
                    <a:pt x="488993" y="0"/>
                  </a:lnTo>
                  <a:lnTo>
                    <a:pt x="488993" y="17928"/>
                  </a:lnTo>
                  <a:lnTo>
                    <a:pt x="0" y="17928"/>
                  </a:lnTo>
                  <a:close/>
                </a:path>
              </a:pathLst>
            </a:custGeom>
            <a:solidFill>
              <a:srgbClr val="F9B314"/>
            </a:solidFill>
          </p:spPr>
          <p:txBody>
            <a:bodyPr/>
            <a:lstStyle/>
            <a:p>
              <a:endParaRPr lang="en-US"/>
            </a:p>
          </p:txBody>
        </p:sp>
        <p:sp>
          <p:nvSpPr>
            <p:cNvPr id="9" name="TextBox 9"/>
            <p:cNvSpPr txBox="1"/>
            <p:nvPr/>
          </p:nvSpPr>
          <p:spPr>
            <a:xfrm>
              <a:off x="0" y="-38100"/>
              <a:ext cx="488993" cy="56028"/>
            </a:xfrm>
            <a:prstGeom prst="rect">
              <a:avLst/>
            </a:prstGeom>
          </p:spPr>
          <p:txBody>
            <a:bodyPr lIns="50800" tIns="50800" rIns="50800" bIns="50800" rtlCol="0" anchor="ctr"/>
            <a:lstStyle/>
            <a:p>
              <a:pPr algn="ctr">
                <a:lnSpc>
                  <a:spcPts val="2659"/>
                </a:lnSpc>
                <a:spcBef>
                  <a:spcPct val="0"/>
                </a:spcBef>
              </a:pPr>
              <a:endParaRPr/>
            </a:p>
          </p:txBody>
        </p:sp>
      </p:grpSp>
      <p:sp>
        <p:nvSpPr>
          <p:cNvPr id="10" name="Freeform 10"/>
          <p:cNvSpPr/>
          <p:nvPr/>
        </p:nvSpPr>
        <p:spPr>
          <a:xfrm>
            <a:off x="709758" y="540860"/>
            <a:ext cx="2758345" cy="975680"/>
          </a:xfrm>
          <a:custGeom>
            <a:avLst/>
            <a:gdLst/>
            <a:ahLst/>
            <a:cxnLst/>
            <a:rect l="l" t="t" r="r" b="b"/>
            <a:pathLst>
              <a:path w="2758345" h="975680">
                <a:moveTo>
                  <a:pt x="0" y="0"/>
                </a:moveTo>
                <a:lnTo>
                  <a:pt x="2758345" y="0"/>
                </a:lnTo>
                <a:lnTo>
                  <a:pt x="2758345" y="975680"/>
                </a:lnTo>
                <a:lnTo>
                  <a:pt x="0" y="975680"/>
                </a:lnTo>
                <a:lnTo>
                  <a:pt x="0" y="0"/>
                </a:lnTo>
                <a:close/>
              </a:path>
            </a:pathLst>
          </a:custGeom>
          <a:blipFill>
            <a:blip r:embed="rId2"/>
            <a:stretch>
              <a:fillRect r="-14926"/>
            </a:stretch>
          </a:blipFill>
        </p:spPr>
        <p:txBody>
          <a:bodyPr/>
          <a:lstStyle/>
          <a:p>
            <a:endParaRPr lang="en-US"/>
          </a:p>
        </p:txBody>
      </p:sp>
      <p:sp>
        <p:nvSpPr>
          <p:cNvPr id="11" name="TextBox 11"/>
          <p:cNvSpPr txBox="1"/>
          <p:nvPr/>
        </p:nvSpPr>
        <p:spPr>
          <a:xfrm>
            <a:off x="1088995" y="3038475"/>
            <a:ext cx="6448950" cy="848996"/>
          </a:xfrm>
          <a:prstGeom prst="rect">
            <a:avLst/>
          </a:prstGeom>
        </p:spPr>
        <p:txBody>
          <a:bodyPr lIns="0" tIns="0" rIns="0" bIns="0" rtlCol="0" anchor="t">
            <a:spAutoFit/>
          </a:bodyPr>
          <a:lstStyle/>
          <a:p>
            <a:pPr>
              <a:lnSpc>
                <a:spcPts val="3290"/>
              </a:lnSpc>
            </a:pPr>
            <a:r>
              <a:rPr lang="en-US" sz="3500">
                <a:solidFill>
                  <a:srgbClr val="FDB525"/>
                </a:solidFill>
                <a:latin typeface="Montserrat Heavy"/>
              </a:rPr>
              <a:t>YouthWorks Tiers Breakdown </a:t>
            </a:r>
          </a:p>
        </p:txBody>
      </p:sp>
      <p:sp>
        <p:nvSpPr>
          <p:cNvPr id="12" name="TextBox 12"/>
          <p:cNvSpPr txBox="1"/>
          <p:nvPr/>
        </p:nvSpPr>
        <p:spPr>
          <a:xfrm>
            <a:off x="869229" y="6231890"/>
            <a:ext cx="3035035" cy="3026410"/>
          </a:xfrm>
          <a:prstGeom prst="rect">
            <a:avLst/>
          </a:prstGeom>
        </p:spPr>
        <p:txBody>
          <a:bodyPr lIns="0" tIns="0" rIns="0" bIns="0" rtlCol="0" anchor="t">
            <a:spAutoFit/>
          </a:bodyPr>
          <a:lstStyle/>
          <a:p>
            <a:pPr marL="345443" lvl="1" indent="-172721">
              <a:lnSpc>
                <a:spcPts val="2240"/>
              </a:lnSpc>
              <a:buFont typeface="Arial"/>
              <a:buChar char="•"/>
            </a:pPr>
            <a:r>
              <a:rPr lang="en-US" sz="1600">
                <a:solidFill>
                  <a:srgbClr val="5F7C8B"/>
                </a:solidFill>
                <a:latin typeface="Montserrat Classic"/>
              </a:rPr>
              <a:t>For 14-15 year-old participants engaged in supportive work-based learning with an emphasis on preparation for future employment experiences. </a:t>
            </a:r>
          </a:p>
          <a:p>
            <a:pPr>
              <a:lnSpc>
                <a:spcPts val="2240"/>
              </a:lnSpc>
            </a:pPr>
            <a:endParaRPr lang="en-US" sz="1600">
              <a:solidFill>
                <a:srgbClr val="5F7C8B"/>
              </a:solidFill>
              <a:latin typeface="Montserrat Classic"/>
            </a:endParaRPr>
          </a:p>
          <a:p>
            <a:pPr marL="345443" lvl="1" indent="-172721">
              <a:lnSpc>
                <a:spcPts val="2240"/>
              </a:lnSpc>
              <a:buFont typeface="Arial"/>
              <a:buChar char="•"/>
            </a:pPr>
            <a:r>
              <a:rPr lang="en-US" sz="1600">
                <a:solidFill>
                  <a:srgbClr val="5F7C8B"/>
                </a:solidFill>
                <a:latin typeface="Montserrat Classic"/>
              </a:rPr>
              <a:t>Emphasis on teambuilding and project-based experience</a:t>
            </a:r>
          </a:p>
          <a:p>
            <a:pPr>
              <a:lnSpc>
                <a:spcPts val="2240"/>
              </a:lnSpc>
            </a:pPr>
            <a:endParaRPr lang="en-US" sz="1600">
              <a:solidFill>
                <a:srgbClr val="5F7C8B"/>
              </a:solidFill>
              <a:latin typeface="Montserrat Classic"/>
            </a:endParaRPr>
          </a:p>
        </p:txBody>
      </p:sp>
      <p:sp>
        <p:nvSpPr>
          <p:cNvPr id="13" name="TextBox 13"/>
          <p:cNvSpPr txBox="1"/>
          <p:nvPr/>
        </p:nvSpPr>
        <p:spPr>
          <a:xfrm>
            <a:off x="5016002" y="4898556"/>
            <a:ext cx="2716093" cy="1099185"/>
          </a:xfrm>
          <a:prstGeom prst="rect">
            <a:avLst/>
          </a:prstGeom>
        </p:spPr>
        <p:txBody>
          <a:bodyPr lIns="0" tIns="0" rIns="0" bIns="0" rtlCol="0" anchor="t">
            <a:spAutoFit/>
          </a:bodyPr>
          <a:lstStyle/>
          <a:p>
            <a:pPr>
              <a:lnSpc>
                <a:spcPts val="2940"/>
              </a:lnSpc>
            </a:pPr>
            <a:r>
              <a:rPr lang="en-US" sz="2100">
                <a:solidFill>
                  <a:srgbClr val="0C3B5D"/>
                </a:solidFill>
                <a:latin typeface="Montserrat Classic Bold"/>
              </a:rPr>
              <a:t>Tier 2:  Early and Career-Trajectory Experience</a:t>
            </a:r>
          </a:p>
        </p:txBody>
      </p:sp>
      <p:sp>
        <p:nvSpPr>
          <p:cNvPr id="14" name="TextBox 14"/>
          <p:cNvSpPr txBox="1"/>
          <p:nvPr/>
        </p:nvSpPr>
        <p:spPr>
          <a:xfrm>
            <a:off x="4856531" y="6231890"/>
            <a:ext cx="3035035" cy="3026410"/>
          </a:xfrm>
          <a:prstGeom prst="rect">
            <a:avLst/>
          </a:prstGeom>
        </p:spPr>
        <p:txBody>
          <a:bodyPr lIns="0" tIns="0" rIns="0" bIns="0" rtlCol="0" anchor="t">
            <a:spAutoFit/>
          </a:bodyPr>
          <a:lstStyle/>
          <a:p>
            <a:pPr marL="345443" lvl="1" indent="-172721">
              <a:lnSpc>
                <a:spcPts val="2240"/>
              </a:lnSpc>
              <a:buFont typeface="Arial"/>
              <a:buChar char="•"/>
            </a:pPr>
            <a:r>
              <a:rPr lang="en-US" sz="1600">
                <a:solidFill>
                  <a:srgbClr val="5F7C8B"/>
                </a:solidFill>
                <a:latin typeface="Montserrat Classic"/>
              </a:rPr>
              <a:t>For 16-17 year-old participants building skills through substantial subsidized work placements ranging from first jobs to career oriented paid internships.</a:t>
            </a:r>
          </a:p>
          <a:p>
            <a:pPr>
              <a:lnSpc>
                <a:spcPts val="2240"/>
              </a:lnSpc>
            </a:pPr>
            <a:endParaRPr lang="en-US" sz="1600">
              <a:solidFill>
                <a:srgbClr val="5F7C8B"/>
              </a:solidFill>
              <a:latin typeface="Montserrat Classic"/>
            </a:endParaRPr>
          </a:p>
          <a:p>
            <a:pPr marL="345443" lvl="1" indent="-172721">
              <a:lnSpc>
                <a:spcPts val="2240"/>
              </a:lnSpc>
              <a:buFont typeface="Arial"/>
              <a:buChar char="•"/>
            </a:pPr>
            <a:r>
              <a:rPr lang="en-US" sz="1600">
                <a:solidFill>
                  <a:srgbClr val="5F7C8B"/>
                </a:solidFill>
                <a:latin typeface="Montserrat Classic"/>
              </a:rPr>
              <a:t>Core employability skills emphasized </a:t>
            </a:r>
          </a:p>
          <a:p>
            <a:pPr>
              <a:lnSpc>
                <a:spcPts val="2240"/>
              </a:lnSpc>
            </a:pPr>
            <a:endParaRPr lang="en-US" sz="1600">
              <a:solidFill>
                <a:srgbClr val="5F7C8B"/>
              </a:solidFill>
              <a:latin typeface="Montserrat Classic"/>
            </a:endParaRPr>
          </a:p>
        </p:txBody>
      </p:sp>
      <p:sp>
        <p:nvSpPr>
          <p:cNvPr id="15" name="TextBox 15"/>
          <p:cNvSpPr txBox="1"/>
          <p:nvPr/>
        </p:nvSpPr>
        <p:spPr>
          <a:xfrm>
            <a:off x="8998920" y="4898556"/>
            <a:ext cx="2716093" cy="1099185"/>
          </a:xfrm>
          <a:prstGeom prst="rect">
            <a:avLst/>
          </a:prstGeom>
        </p:spPr>
        <p:txBody>
          <a:bodyPr lIns="0" tIns="0" rIns="0" bIns="0" rtlCol="0" anchor="t">
            <a:spAutoFit/>
          </a:bodyPr>
          <a:lstStyle/>
          <a:p>
            <a:pPr>
              <a:lnSpc>
                <a:spcPts val="2940"/>
              </a:lnSpc>
            </a:pPr>
            <a:r>
              <a:rPr lang="en-US" sz="2100">
                <a:solidFill>
                  <a:srgbClr val="0C3B5D"/>
                </a:solidFill>
                <a:latin typeface="Montserrat Classic Bold"/>
              </a:rPr>
              <a:t>Tier 3:  Career Pathway Training and Support</a:t>
            </a:r>
          </a:p>
        </p:txBody>
      </p:sp>
      <p:sp>
        <p:nvSpPr>
          <p:cNvPr id="16" name="TextBox 16"/>
          <p:cNvSpPr txBox="1"/>
          <p:nvPr/>
        </p:nvSpPr>
        <p:spPr>
          <a:xfrm>
            <a:off x="8679978" y="6231890"/>
            <a:ext cx="3035035" cy="3026410"/>
          </a:xfrm>
          <a:prstGeom prst="rect">
            <a:avLst/>
          </a:prstGeom>
        </p:spPr>
        <p:txBody>
          <a:bodyPr lIns="0" tIns="0" rIns="0" bIns="0" rtlCol="0" anchor="t">
            <a:spAutoFit/>
          </a:bodyPr>
          <a:lstStyle/>
          <a:p>
            <a:pPr marL="345443" lvl="1" indent="-172721">
              <a:lnSpc>
                <a:spcPts val="2240"/>
              </a:lnSpc>
              <a:buFont typeface="Arial"/>
              <a:buChar char="•"/>
            </a:pPr>
            <a:r>
              <a:rPr lang="en-US" sz="1600">
                <a:solidFill>
                  <a:srgbClr val="5F7C8B"/>
                </a:solidFill>
                <a:latin typeface="Montserrat Classic"/>
              </a:rPr>
              <a:t>For 18-21 year-old participants developing the occupational skills and experience to enact personal career plans and obtain entry-level positions in high-demand fields. </a:t>
            </a:r>
          </a:p>
          <a:p>
            <a:pPr>
              <a:lnSpc>
                <a:spcPts val="2240"/>
              </a:lnSpc>
            </a:pPr>
            <a:endParaRPr lang="en-US" sz="1600">
              <a:solidFill>
                <a:srgbClr val="5F7C8B"/>
              </a:solidFill>
              <a:latin typeface="Montserrat Classic"/>
            </a:endParaRPr>
          </a:p>
          <a:p>
            <a:pPr marL="345443" lvl="1" indent="-172721">
              <a:lnSpc>
                <a:spcPts val="2240"/>
              </a:lnSpc>
              <a:buFont typeface="Arial"/>
              <a:buChar char="•"/>
            </a:pPr>
            <a:r>
              <a:rPr lang="en-US" sz="1600">
                <a:solidFill>
                  <a:srgbClr val="5F7C8B"/>
                </a:solidFill>
                <a:latin typeface="Montserrat Classic"/>
              </a:rPr>
              <a:t>Career pathway focused with more self-reflection</a:t>
            </a:r>
          </a:p>
        </p:txBody>
      </p:sp>
      <p:sp>
        <p:nvSpPr>
          <p:cNvPr id="17" name="TextBox 17"/>
          <p:cNvSpPr txBox="1"/>
          <p:nvPr/>
        </p:nvSpPr>
        <p:spPr>
          <a:xfrm>
            <a:off x="12981838" y="4898556"/>
            <a:ext cx="3332711" cy="1099185"/>
          </a:xfrm>
          <a:prstGeom prst="rect">
            <a:avLst/>
          </a:prstGeom>
        </p:spPr>
        <p:txBody>
          <a:bodyPr lIns="0" tIns="0" rIns="0" bIns="0" rtlCol="0" anchor="t">
            <a:spAutoFit/>
          </a:bodyPr>
          <a:lstStyle/>
          <a:p>
            <a:pPr>
              <a:lnSpc>
                <a:spcPts val="2940"/>
              </a:lnSpc>
            </a:pPr>
            <a:r>
              <a:rPr lang="en-US" sz="2100">
                <a:solidFill>
                  <a:srgbClr val="0C3B5D"/>
                </a:solidFill>
                <a:latin typeface="Montserrat Classic Bold"/>
              </a:rPr>
              <a:t>Tier 4:  Career Pathway Credentialing and certifications</a:t>
            </a:r>
          </a:p>
        </p:txBody>
      </p:sp>
      <p:sp>
        <p:nvSpPr>
          <p:cNvPr id="18" name="TextBox 18"/>
          <p:cNvSpPr txBox="1"/>
          <p:nvPr/>
        </p:nvSpPr>
        <p:spPr>
          <a:xfrm>
            <a:off x="12845093" y="6231890"/>
            <a:ext cx="3035035" cy="2197735"/>
          </a:xfrm>
          <a:prstGeom prst="rect">
            <a:avLst/>
          </a:prstGeom>
        </p:spPr>
        <p:txBody>
          <a:bodyPr lIns="0" tIns="0" rIns="0" bIns="0" rtlCol="0" anchor="t">
            <a:spAutoFit/>
          </a:bodyPr>
          <a:lstStyle/>
          <a:p>
            <a:pPr marL="345443" lvl="1" indent="-172721">
              <a:lnSpc>
                <a:spcPts val="2240"/>
              </a:lnSpc>
              <a:buFont typeface="Arial"/>
              <a:buChar char="•"/>
            </a:pPr>
            <a:r>
              <a:rPr lang="en-US" sz="1600">
                <a:solidFill>
                  <a:srgbClr val="5F7C8B"/>
                </a:solidFill>
                <a:latin typeface="Montserrat Classic"/>
              </a:rPr>
              <a:t>For 22-25 year-old participants building skills through career based credentialing programs in high demand fields </a:t>
            </a:r>
          </a:p>
          <a:p>
            <a:pPr>
              <a:lnSpc>
                <a:spcPts val="2240"/>
              </a:lnSpc>
            </a:pPr>
            <a:endParaRPr lang="en-US" sz="1600">
              <a:solidFill>
                <a:srgbClr val="5F7C8B"/>
              </a:solidFill>
              <a:latin typeface="Montserrat Classic"/>
            </a:endParaRPr>
          </a:p>
          <a:p>
            <a:pPr marL="345443" lvl="1" indent="-172721">
              <a:lnSpc>
                <a:spcPts val="2240"/>
              </a:lnSpc>
              <a:buFont typeface="Arial"/>
              <a:buChar char="•"/>
            </a:pPr>
            <a:r>
              <a:rPr lang="en-US" sz="1600">
                <a:solidFill>
                  <a:srgbClr val="5F7C8B"/>
                </a:solidFill>
                <a:latin typeface="Montserrat Classic"/>
              </a:rPr>
              <a:t> Career Pathway focused on gaining hard skills</a:t>
            </a:r>
          </a:p>
        </p:txBody>
      </p:sp>
      <p:sp>
        <p:nvSpPr>
          <p:cNvPr id="19" name="TextBox 19"/>
          <p:cNvSpPr txBox="1"/>
          <p:nvPr/>
        </p:nvSpPr>
        <p:spPr>
          <a:xfrm>
            <a:off x="13769329" y="2016443"/>
            <a:ext cx="3489971" cy="356234"/>
          </a:xfrm>
          <a:prstGeom prst="rect">
            <a:avLst/>
          </a:prstGeom>
        </p:spPr>
        <p:txBody>
          <a:bodyPr lIns="0" tIns="0" rIns="0" bIns="0" rtlCol="0" anchor="t">
            <a:spAutoFit/>
          </a:bodyPr>
          <a:lstStyle/>
          <a:p>
            <a:pPr algn="r">
              <a:lnSpc>
                <a:spcPts val="2940"/>
              </a:lnSpc>
            </a:pPr>
            <a:r>
              <a:rPr lang="en-US" sz="2100">
                <a:solidFill>
                  <a:srgbClr val="101010"/>
                </a:solidFill>
                <a:latin typeface="Montserrat Classic Bold"/>
              </a:rPr>
              <a:t>Served Population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88995" y="2327910"/>
            <a:ext cx="6448950" cy="567690"/>
          </a:xfrm>
          <a:prstGeom prst="rect">
            <a:avLst/>
          </a:prstGeom>
        </p:spPr>
        <p:txBody>
          <a:bodyPr lIns="0" tIns="0" rIns="0" bIns="0" rtlCol="0" anchor="t">
            <a:spAutoFit/>
          </a:bodyPr>
          <a:lstStyle/>
          <a:p>
            <a:pPr>
              <a:lnSpc>
                <a:spcPts val="4229"/>
              </a:lnSpc>
            </a:pPr>
            <a:r>
              <a:rPr lang="en-US" sz="4499">
                <a:solidFill>
                  <a:srgbClr val="0C3B5D"/>
                </a:solidFill>
                <a:latin typeface="Montserrat Heavy"/>
              </a:rPr>
              <a:t>Population Served</a:t>
            </a:r>
          </a:p>
        </p:txBody>
      </p:sp>
      <p:sp>
        <p:nvSpPr>
          <p:cNvPr id="3" name="TextBox 3"/>
          <p:cNvSpPr txBox="1"/>
          <p:nvPr/>
        </p:nvSpPr>
        <p:spPr>
          <a:xfrm>
            <a:off x="1028700" y="4310062"/>
            <a:ext cx="2716093" cy="356235"/>
          </a:xfrm>
          <a:prstGeom prst="rect">
            <a:avLst/>
          </a:prstGeom>
        </p:spPr>
        <p:txBody>
          <a:bodyPr lIns="0" tIns="0" rIns="0" bIns="0" rtlCol="0" anchor="t">
            <a:spAutoFit/>
          </a:bodyPr>
          <a:lstStyle/>
          <a:p>
            <a:pPr>
              <a:lnSpc>
                <a:spcPts val="2940"/>
              </a:lnSpc>
            </a:pPr>
            <a:r>
              <a:rPr lang="en-US" sz="2100">
                <a:solidFill>
                  <a:srgbClr val="0C3B5D"/>
                </a:solidFill>
                <a:latin typeface="Montserrat Classic Bold"/>
              </a:rPr>
              <a:t>#1: Age</a:t>
            </a:r>
          </a:p>
        </p:txBody>
      </p:sp>
      <p:sp>
        <p:nvSpPr>
          <p:cNvPr id="4" name="TextBox 4"/>
          <p:cNvSpPr txBox="1"/>
          <p:nvPr/>
        </p:nvSpPr>
        <p:spPr>
          <a:xfrm>
            <a:off x="13769329" y="2016443"/>
            <a:ext cx="3489971" cy="356234"/>
          </a:xfrm>
          <a:prstGeom prst="rect">
            <a:avLst/>
          </a:prstGeom>
        </p:spPr>
        <p:txBody>
          <a:bodyPr lIns="0" tIns="0" rIns="0" bIns="0" rtlCol="0" anchor="t">
            <a:spAutoFit/>
          </a:bodyPr>
          <a:lstStyle/>
          <a:p>
            <a:pPr algn="r">
              <a:lnSpc>
                <a:spcPts val="2940"/>
              </a:lnSpc>
            </a:pPr>
            <a:r>
              <a:rPr lang="en-US" sz="2100">
                <a:solidFill>
                  <a:srgbClr val="101010"/>
                </a:solidFill>
                <a:latin typeface="Montserrat Classic Bold"/>
              </a:rPr>
              <a:t>Served Population</a:t>
            </a:r>
          </a:p>
        </p:txBody>
      </p:sp>
      <p:grpSp>
        <p:nvGrpSpPr>
          <p:cNvPr id="5" name="Group 5"/>
          <p:cNvGrpSpPr/>
          <p:nvPr/>
        </p:nvGrpSpPr>
        <p:grpSpPr>
          <a:xfrm>
            <a:off x="14500955" y="2413635"/>
            <a:ext cx="2758345" cy="245871"/>
            <a:chOff x="0" y="0"/>
            <a:chExt cx="726478" cy="64756"/>
          </a:xfrm>
        </p:grpSpPr>
        <p:sp>
          <p:nvSpPr>
            <p:cNvPr id="6" name="Freeform 6"/>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F9B314"/>
            </a:solidFill>
          </p:spPr>
          <p:txBody>
            <a:bodyPr/>
            <a:lstStyle/>
            <a:p>
              <a:endParaRPr lang="en-US"/>
            </a:p>
          </p:txBody>
        </p:sp>
        <p:sp>
          <p:nvSpPr>
            <p:cNvPr id="7" name="TextBox 7"/>
            <p:cNvSpPr txBox="1"/>
            <p:nvPr/>
          </p:nvSpPr>
          <p:spPr>
            <a:xfrm>
              <a:off x="0" y="-38100"/>
              <a:ext cx="726478" cy="102856"/>
            </a:xfrm>
            <a:prstGeom prst="rect">
              <a:avLst/>
            </a:prstGeom>
          </p:spPr>
          <p:txBody>
            <a:bodyPr lIns="50800" tIns="50800" rIns="50800" bIns="50800" rtlCol="0" anchor="ctr"/>
            <a:lstStyle/>
            <a:p>
              <a:pPr algn="ctr">
                <a:lnSpc>
                  <a:spcPts val="2659"/>
                </a:lnSpc>
                <a:spcBef>
                  <a:spcPct val="0"/>
                </a:spcBef>
              </a:pPr>
              <a:endParaRPr/>
            </a:p>
          </p:txBody>
        </p:sp>
      </p:grpSp>
      <p:grpSp>
        <p:nvGrpSpPr>
          <p:cNvPr id="8" name="Group 8"/>
          <p:cNvGrpSpPr/>
          <p:nvPr/>
        </p:nvGrpSpPr>
        <p:grpSpPr>
          <a:xfrm>
            <a:off x="1028700" y="1574847"/>
            <a:ext cx="1856645" cy="68071"/>
            <a:chOff x="0" y="0"/>
            <a:chExt cx="488993" cy="17928"/>
          </a:xfrm>
        </p:grpSpPr>
        <p:sp>
          <p:nvSpPr>
            <p:cNvPr id="9" name="Freeform 9"/>
            <p:cNvSpPr/>
            <p:nvPr/>
          </p:nvSpPr>
          <p:spPr>
            <a:xfrm>
              <a:off x="0" y="0"/>
              <a:ext cx="488993" cy="17928"/>
            </a:xfrm>
            <a:custGeom>
              <a:avLst/>
              <a:gdLst/>
              <a:ahLst/>
              <a:cxnLst/>
              <a:rect l="l" t="t" r="r" b="b"/>
              <a:pathLst>
                <a:path w="488993" h="17928">
                  <a:moveTo>
                    <a:pt x="0" y="0"/>
                  </a:moveTo>
                  <a:lnTo>
                    <a:pt x="488993" y="0"/>
                  </a:lnTo>
                  <a:lnTo>
                    <a:pt x="488993" y="17928"/>
                  </a:lnTo>
                  <a:lnTo>
                    <a:pt x="0" y="17928"/>
                  </a:lnTo>
                  <a:close/>
                </a:path>
              </a:pathLst>
            </a:custGeom>
            <a:solidFill>
              <a:srgbClr val="F9B314"/>
            </a:solidFill>
          </p:spPr>
          <p:txBody>
            <a:bodyPr/>
            <a:lstStyle/>
            <a:p>
              <a:endParaRPr lang="en-US"/>
            </a:p>
          </p:txBody>
        </p:sp>
        <p:sp>
          <p:nvSpPr>
            <p:cNvPr id="10" name="TextBox 10"/>
            <p:cNvSpPr txBox="1"/>
            <p:nvPr/>
          </p:nvSpPr>
          <p:spPr>
            <a:xfrm>
              <a:off x="0" y="-38100"/>
              <a:ext cx="488993" cy="56028"/>
            </a:xfrm>
            <a:prstGeom prst="rect">
              <a:avLst/>
            </a:prstGeom>
          </p:spPr>
          <p:txBody>
            <a:bodyPr lIns="50800" tIns="50800" rIns="50800" bIns="50800" rtlCol="0" anchor="ctr"/>
            <a:lstStyle/>
            <a:p>
              <a:pPr algn="ctr">
                <a:lnSpc>
                  <a:spcPts val="2659"/>
                </a:lnSpc>
                <a:spcBef>
                  <a:spcPct val="0"/>
                </a:spcBef>
              </a:pPr>
              <a:endParaRPr/>
            </a:p>
          </p:txBody>
        </p:sp>
      </p:grpSp>
      <p:sp>
        <p:nvSpPr>
          <p:cNvPr id="11" name="Freeform 11"/>
          <p:cNvSpPr/>
          <p:nvPr/>
        </p:nvSpPr>
        <p:spPr>
          <a:xfrm>
            <a:off x="709758" y="540860"/>
            <a:ext cx="2758345" cy="975680"/>
          </a:xfrm>
          <a:custGeom>
            <a:avLst/>
            <a:gdLst/>
            <a:ahLst/>
            <a:cxnLst/>
            <a:rect l="l" t="t" r="r" b="b"/>
            <a:pathLst>
              <a:path w="2758345" h="975680">
                <a:moveTo>
                  <a:pt x="0" y="0"/>
                </a:moveTo>
                <a:lnTo>
                  <a:pt x="2758345" y="0"/>
                </a:lnTo>
                <a:lnTo>
                  <a:pt x="2758345" y="975680"/>
                </a:lnTo>
                <a:lnTo>
                  <a:pt x="0" y="975680"/>
                </a:lnTo>
                <a:lnTo>
                  <a:pt x="0" y="0"/>
                </a:lnTo>
                <a:close/>
              </a:path>
            </a:pathLst>
          </a:custGeom>
          <a:blipFill>
            <a:blip r:embed="rId2"/>
            <a:stretch>
              <a:fillRect r="-14926"/>
            </a:stretch>
          </a:blipFill>
        </p:spPr>
        <p:txBody>
          <a:bodyPr/>
          <a:lstStyle/>
          <a:p>
            <a:endParaRPr lang="en-US"/>
          </a:p>
        </p:txBody>
      </p:sp>
      <p:sp>
        <p:nvSpPr>
          <p:cNvPr id="12" name="TextBox 12"/>
          <p:cNvSpPr txBox="1"/>
          <p:nvPr/>
        </p:nvSpPr>
        <p:spPr>
          <a:xfrm>
            <a:off x="1088995" y="3028950"/>
            <a:ext cx="6448950" cy="375286"/>
          </a:xfrm>
          <a:prstGeom prst="rect">
            <a:avLst/>
          </a:prstGeom>
        </p:spPr>
        <p:txBody>
          <a:bodyPr lIns="0" tIns="0" rIns="0" bIns="0" rtlCol="0" anchor="t">
            <a:spAutoFit/>
          </a:bodyPr>
          <a:lstStyle/>
          <a:p>
            <a:pPr>
              <a:lnSpc>
                <a:spcPts val="2820"/>
              </a:lnSpc>
            </a:pPr>
            <a:r>
              <a:rPr lang="en-US" sz="3000">
                <a:solidFill>
                  <a:srgbClr val="FDB525"/>
                </a:solidFill>
                <a:latin typeface="Montserrat Heavy"/>
              </a:rPr>
              <a:t>Eligibility Criteria </a:t>
            </a:r>
          </a:p>
        </p:txBody>
      </p:sp>
      <p:sp>
        <p:nvSpPr>
          <p:cNvPr id="13" name="TextBox 13"/>
          <p:cNvSpPr txBox="1"/>
          <p:nvPr/>
        </p:nvSpPr>
        <p:spPr>
          <a:xfrm>
            <a:off x="869229" y="4900461"/>
            <a:ext cx="3035035" cy="1249680"/>
          </a:xfrm>
          <a:prstGeom prst="rect">
            <a:avLst/>
          </a:prstGeom>
        </p:spPr>
        <p:txBody>
          <a:bodyPr lIns="0" tIns="0" rIns="0" bIns="0" rtlCol="0" anchor="t">
            <a:spAutoFit/>
          </a:bodyPr>
          <a:lstStyle/>
          <a:p>
            <a:pPr marL="388622" lvl="1" indent="-194311">
              <a:lnSpc>
                <a:spcPts val="2520"/>
              </a:lnSpc>
              <a:buFont typeface="Arial"/>
              <a:buChar char="•"/>
            </a:pPr>
            <a:r>
              <a:rPr lang="en-US" sz="1800">
                <a:solidFill>
                  <a:srgbClr val="5F7C8B"/>
                </a:solidFill>
                <a:latin typeface="Montserrat Classic"/>
              </a:rPr>
              <a:t>Participants must be between the ages of 14 and 25 years old</a:t>
            </a:r>
          </a:p>
          <a:p>
            <a:pPr>
              <a:lnSpc>
                <a:spcPts val="2520"/>
              </a:lnSpc>
            </a:pPr>
            <a:endParaRPr lang="en-US" sz="1800">
              <a:solidFill>
                <a:srgbClr val="5F7C8B"/>
              </a:solidFill>
              <a:latin typeface="Montserrat Classic"/>
            </a:endParaRPr>
          </a:p>
        </p:txBody>
      </p:sp>
      <p:sp>
        <p:nvSpPr>
          <p:cNvPr id="14" name="TextBox 14"/>
          <p:cNvSpPr txBox="1"/>
          <p:nvPr/>
        </p:nvSpPr>
        <p:spPr>
          <a:xfrm>
            <a:off x="4565544" y="4310063"/>
            <a:ext cx="2716093" cy="356235"/>
          </a:xfrm>
          <a:prstGeom prst="rect">
            <a:avLst/>
          </a:prstGeom>
        </p:spPr>
        <p:txBody>
          <a:bodyPr lIns="0" tIns="0" rIns="0" bIns="0" rtlCol="0" anchor="t">
            <a:spAutoFit/>
          </a:bodyPr>
          <a:lstStyle/>
          <a:p>
            <a:pPr>
              <a:lnSpc>
                <a:spcPts val="2940"/>
              </a:lnSpc>
            </a:pPr>
            <a:r>
              <a:rPr lang="en-US" sz="2100">
                <a:solidFill>
                  <a:srgbClr val="0C3B5D"/>
                </a:solidFill>
                <a:latin typeface="Montserrat Classic Bold"/>
              </a:rPr>
              <a:t>#2: Income</a:t>
            </a:r>
          </a:p>
        </p:txBody>
      </p:sp>
      <p:sp>
        <p:nvSpPr>
          <p:cNvPr id="15" name="TextBox 15"/>
          <p:cNvSpPr txBox="1"/>
          <p:nvPr/>
        </p:nvSpPr>
        <p:spPr>
          <a:xfrm>
            <a:off x="8413722" y="4310063"/>
            <a:ext cx="2716093" cy="356235"/>
          </a:xfrm>
          <a:prstGeom prst="rect">
            <a:avLst/>
          </a:prstGeom>
        </p:spPr>
        <p:txBody>
          <a:bodyPr lIns="0" tIns="0" rIns="0" bIns="0" rtlCol="0" anchor="t">
            <a:spAutoFit/>
          </a:bodyPr>
          <a:lstStyle/>
          <a:p>
            <a:pPr>
              <a:lnSpc>
                <a:spcPts val="2940"/>
              </a:lnSpc>
            </a:pPr>
            <a:r>
              <a:rPr lang="en-US" sz="2100">
                <a:solidFill>
                  <a:srgbClr val="0C3B5D"/>
                </a:solidFill>
                <a:latin typeface="Montserrat Classic Bold"/>
              </a:rPr>
              <a:t>#3: Residency </a:t>
            </a:r>
          </a:p>
        </p:txBody>
      </p:sp>
      <p:sp>
        <p:nvSpPr>
          <p:cNvPr id="16" name="TextBox 16"/>
          <p:cNvSpPr txBox="1"/>
          <p:nvPr/>
        </p:nvSpPr>
        <p:spPr>
          <a:xfrm>
            <a:off x="8121584" y="4900461"/>
            <a:ext cx="3877245" cy="5021580"/>
          </a:xfrm>
          <a:prstGeom prst="rect">
            <a:avLst/>
          </a:prstGeom>
        </p:spPr>
        <p:txBody>
          <a:bodyPr lIns="0" tIns="0" rIns="0" bIns="0" rtlCol="0" anchor="t">
            <a:spAutoFit/>
          </a:bodyPr>
          <a:lstStyle/>
          <a:p>
            <a:pPr marL="388622" lvl="1" indent="-194311">
              <a:lnSpc>
                <a:spcPts val="2520"/>
              </a:lnSpc>
              <a:buFont typeface="Arial"/>
              <a:buChar char="•"/>
            </a:pPr>
            <a:r>
              <a:rPr lang="en-US" sz="1800">
                <a:solidFill>
                  <a:srgbClr val="5F7C8B"/>
                </a:solidFill>
                <a:latin typeface="Montserrat Classic"/>
              </a:rPr>
              <a:t>Participants must reside within the Metro North region</a:t>
            </a:r>
          </a:p>
          <a:p>
            <a:pPr>
              <a:lnSpc>
                <a:spcPts val="2520"/>
              </a:lnSpc>
            </a:pPr>
            <a:endParaRPr lang="en-US" sz="1800">
              <a:solidFill>
                <a:srgbClr val="5F7C8B"/>
              </a:solidFill>
              <a:latin typeface="Montserrat Classic"/>
            </a:endParaRPr>
          </a:p>
          <a:p>
            <a:pPr marL="388622" lvl="1" indent="-194311">
              <a:lnSpc>
                <a:spcPts val="2520"/>
              </a:lnSpc>
              <a:buFont typeface="Arial"/>
              <a:buChar char="•"/>
            </a:pPr>
            <a:r>
              <a:rPr lang="en-US" sz="1800">
                <a:solidFill>
                  <a:srgbClr val="5F7C8B"/>
                </a:solidFill>
                <a:latin typeface="Montserrat Classic"/>
              </a:rPr>
              <a:t>The Metro North region consists of the following twenty cities and towns north of Boston: Arlington, Belmont, Burlington, </a:t>
            </a:r>
            <a:r>
              <a:rPr lang="en-US" sz="1800">
                <a:solidFill>
                  <a:srgbClr val="5F7C8B"/>
                </a:solidFill>
                <a:latin typeface="Montserrat Classic Bold"/>
              </a:rPr>
              <a:t>Cambridge</a:t>
            </a:r>
            <a:r>
              <a:rPr lang="en-US" sz="1800">
                <a:solidFill>
                  <a:srgbClr val="5F7C8B"/>
                </a:solidFill>
                <a:latin typeface="Montserrat Classic"/>
              </a:rPr>
              <a:t>, </a:t>
            </a:r>
            <a:r>
              <a:rPr lang="en-US" sz="1800">
                <a:solidFill>
                  <a:srgbClr val="5F7C8B"/>
                </a:solidFill>
                <a:latin typeface="Montserrat Classic Bold"/>
              </a:rPr>
              <a:t>Chelsea</a:t>
            </a:r>
            <a:r>
              <a:rPr lang="en-US" sz="1800">
                <a:solidFill>
                  <a:srgbClr val="5F7C8B"/>
                </a:solidFill>
                <a:latin typeface="Montserrat Classic"/>
              </a:rPr>
              <a:t>, </a:t>
            </a:r>
            <a:r>
              <a:rPr lang="en-US" sz="1800">
                <a:solidFill>
                  <a:srgbClr val="5F7C8B"/>
                </a:solidFill>
                <a:latin typeface="Montserrat Classic Bold"/>
              </a:rPr>
              <a:t>Everett</a:t>
            </a:r>
            <a:r>
              <a:rPr lang="en-US" sz="1800">
                <a:solidFill>
                  <a:srgbClr val="5F7C8B"/>
                </a:solidFill>
                <a:latin typeface="Montserrat Classic"/>
              </a:rPr>
              <a:t>, </a:t>
            </a:r>
            <a:r>
              <a:rPr lang="en-US" sz="1800">
                <a:solidFill>
                  <a:srgbClr val="5F7C8B"/>
                </a:solidFill>
                <a:latin typeface="Montserrat Classic Bold"/>
              </a:rPr>
              <a:t>Malden</a:t>
            </a:r>
            <a:r>
              <a:rPr lang="en-US" sz="1800">
                <a:solidFill>
                  <a:srgbClr val="5F7C8B"/>
                </a:solidFill>
                <a:latin typeface="Montserrat Classic"/>
              </a:rPr>
              <a:t>, </a:t>
            </a:r>
            <a:r>
              <a:rPr lang="en-US" sz="1800">
                <a:solidFill>
                  <a:srgbClr val="5F7C8B"/>
                </a:solidFill>
                <a:latin typeface="Montserrat Classic Bold"/>
              </a:rPr>
              <a:t>Medford</a:t>
            </a:r>
            <a:r>
              <a:rPr lang="en-US" sz="1800">
                <a:solidFill>
                  <a:srgbClr val="5F7C8B"/>
                </a:solidFill>
                <a:latin typeface="Montserrat Classic"/>
              </a:rPr>
              <a:t>, Melrose, North Reading, Reading, </a:t>
            </a:r>
            <a:r>
              <a:rPr lang="en-US" sz="1800">
                <a:solidFill>
                  <a:srgbClr val="5F7C8B"/>
                </a:solidFill>
                <a:latin typeface="Montserrat Classic Bold"/>
              </a:rPr>
              <a:t>Revere</a:t>
            </a:r>
            <a:r>
              <a:rPr lang="en-US" sz="1800">
                <a:solidFill>
                  <a:srgbClr val="5F7C8B"/>
                </a:solidFill>
                <a:latin typeface="Montserrat Classic"/>
              </a:rPr>
              <a:t>, </a:t>
            </a:r>
            <a:r>
              <a:rPr lang="en-US" sz="1800">
                <a:solidFill>
                  <a:srgbClr val="5F7C8B"/>
                </a:solidFill>
                <a:latin typeface="Montserrat Classic Bold"/>
              </a:rPr>
              <a:t>Somerville</a:t>
            </a:r>
            <a:r>
              <a:rPr lang="en-US" sz="1800">
                <a:solidFill>
                  <a:srgbClr val="5F7C8B"/>
                </a:solidFill>
                <a:latin typeface="Montserrat Classic"/>
              </a:rPr>
              <a:t>, Stoneham, Wakefield, Watertown, Wilmington, Winchester, Winthrop, and Woburn.</a:t>
            </a:r>
          </a:p>
          <a:p>
            <a:pPr>
              <a:lnSpc>
                <a:spcPts val="2520"/>
              </a:lnSpc>
            </a:pPr>
            <a:endParaRPr lang="en-US" sz="1800">
              <a:solidFill>
                <a:srgbClr val="5F7C8B"/>
              </a:solidFill>
              <a:latin typeface="Montserrat Classic"/>
            </a:endParaRPr>
          </a:p>
        </p:txBody>
      </p:sp>
      <p:sp>
        <p:nvSpPr>
          <p:cNvPr id="17" name="TextBox 17"/>
          <p:cNvSpPr txBox="1"/>
          <p:nvPr/>
        </p:nvSpPr>
        <p:spPr>
          <a:xfrm>
            <a:off x="12834600" y="4310062"/>
            <a:ext cx="3332711" cy="356235"/>
          </a:xfrm>
          <a:prstGeom prst="rect">
            <a:avLst/>
          </a:prstGeom>
        </p:spPr>
        <p:txBody>
          <a:bodyPr lIns="0" tIns="0" rIns="0" bIns="0" rtlCol="0" anchor="t">
            <a:spAutoFit/>
          </a:bodyPr>
          <a:lstStyle/>
          <a:p>
            <a:pPr>
              <a:lnSpc>
                <a:spcPts val="2940"/>
              </a:lnSpc>
            </a:pPr>
            <a:r>
              <a:rPr lang="en-US" sz="2100">
                <a:solidFill>
                  <a:srgbClr val="0C3B5D"/>
                </a:solidFill>
                <a:latin typeface="Montserrat Classic Bold"/>
              </a:rPr>
              <a:t>#4: Risk Factors</a:t>
            </a:r>
          </a:p>
        </p:txBody>
      </p:sp>
      <p:sp>
        <p:nvSpPr>
          <p:cNvPr id="18" name="TextBox 18"/>
          <p:cNvSpPr txBox="1"/>
          <p:nvPr/>
        </p:nvSpPr>
        <p:spPr>
          <a:xfrm>
            <a:off x="12675105" y="4743298"/>
            <a:ext cx="5231896" cy="3811813"/>
          </a:xfrm>
          <a:prstGeom prst="rect">
            <a:avLst/>
          </a:prstGeom>
        </p:spPr>
        <p:txBody>
          <a:bodyPr wrap="square" lIns="0" tIns="0" rIns="0" bIns="0" rtlCol="0" anchor="t">
            <a:spAutoFit/>
          </a:bodyPr>
          <a:lstStyle/>
          <a:p>
            <a:pPr marL="194311" lvl="1">
              <a:lnSpc>
                <a:spcPts val="2520"/>
              </a:lnSpc>
            </a:pPr>
            <a:r>
              <a:rPr lang="en-US" sz="1800" dirty="0">
                <a:solidFill>
                  <a:srgbClr val="5F7C8B"/>
                </a:solidFill>
                <a:latin typeface="Montserrat Classic"/>
              </a:rPr>
              <a:t>• Program eligibility is based on Age, Income, and Metro North Residency. Risk Factors are NOT required for eligibility but should complete a self-attestation at the time of enrollment. </a:t>
            </a:r>
          </a:p>
          <a:p>
            <a:pPr marL="194311" lvl="1">
              <a:lnSpc>
                <a:spcPts val="2520"/>
              </a:lnSpc>
            </a:pPr>
            <a:endParaRPr lang="en-US" sz="1800" dirty="0">
              <a:solidFill>
                <a:srgbClr val="5F7C8B"/>
              </a:solidFill>
              <a:latin typeface="Montserrat Classic"/>
            </a:endParaRPr>
          </a:p>
          <a:p>
            <a:pPr marL="194311" lvl="1">
              <a:lnSpc>
                <a:spcPts val="2520"/>
              </a:lnSpc>
            </a:pPr>
            <a:r>
              <a:rPr lang="en-US" sz="1800" dirty="0">
                <a:solidFill>
                  <a:srgbClr val="5F7C8B"/>
                </a:solidFill>
                <a:latin typeface="Montserrat Classic"/>
              </a:rPr>
              <a:t>• Outreach to youth from vulnerable populations listed on page 4 in the Diversity, Equity, and Inclusion section of the RFP should be included in the narrative response question #1: Provide details about the overall recruitment efforts of the region.</a:t>
            </a:r>
          </a:p>
        </p:txBody>
      </p:sp>
      <p:sp>
        <p:nvSpPr>
          <p:cNvPr id="19" name="TextBox 19"/>
          <p:cNvSpPr txBox="1"/>
          <p:nvPr/>
        </p:nvSpPr>
        <p:spPr>
          <a:xfrm>
            <a:off x="4406073" y="4900461"/>
            <a:ext cx="3035035" cy="5335905"/>
          </a:xfrm>
          <a:prstGeom prst="rect">
            <a:avLst/>
          </a:prstGeom>
        </p:spPr>
        <p:txBody>
          <a:bodyPr lIns="0" tIns="0" rIns="0" bIns="0" rtlCol="0" anchor="t">
            <a:spAutoFit/>
          </a:bodyPr>
          <a:lstStyle/>
          <a:p>
            <a:pPr marL="388622" lvl="1" indent="-194311">
              <a:lnSpc>
                <a:spcPts val="2520"/>
              </a:lnSpc>
              <a:buFont typeface="Arial"/>
              <a:buChar char="•"/>
            </a:pPr>
            <a:r>
              <a:rPr lang="en-US" sz="1800">
                <a:solidFill>
                  <a:srgbClr val="5F7C8B"/>
                </a:solidFill>
                <a:latin typeface="Montserrat Classic"/>
              </a:rPr>
              <a:t>Participants should have a family income that does not exceed the annual equivalent of 200% of the Federal poverty guidelines.</a:t>
            </a:r>
          </a:p>
          <a:p>
            <a:pPr>
              <a:lnSpc>
                <a:spcPts val="2520"/>
              </a:lnSpc>
            </a:pPr>
            <a:endParaRPr lang="en-US" sz="1800">
              <a:solidFill>
                <a:srgbClr val="5F7C8B"/>
              </a:solidFill>
              <a:latin typeface="Montserrat Classic"/>
            </a:endParaRPr>
          </a:p>
          <a:p>
            <a:pPr marL="388622" lvl="1" indent="-194311">
              <a:lnSpc>
                <a:spcPts val="2520"/>
              </a:lnSpc>
              <a:buFont typeface="Arial"/>
              <a:buChar char="•"/>
            </a:pPr>
            <a:r>
              <a:rPr lang="en-US" sz="1800">
                <a:solidFill>
                  <a:srgbClr val="5F7C8B"/>
                </a:solidFill>
                <a:latin typeface="Montserrat Classic"/>
              </a:rPr>
              <a:t>Income documentation is not required for youth who are documented as housing insecure, in foster care, or for youth with disabilities or special needs.</a:t>
            </a:r>
          </a:p>
          <a:p>
            <a:pPr>
              <a:lnSpc>
                <a:spcPts val="2520"/>
              </a:lnSpc>
            </a:pPr>
            <a:endParaRPr lang="en-US" sz="1800">
              <a:solidFill>
                <a:srgbClr val="5F7C8B"/>
              </a:solidFill>
              <a:latin typeface="Montserrat Classic"/>
            </a:endParaRPr>
          </a:p>
          <a:p>
            <a:pPr>
              <a:lnSpc>
                <a:spcPts val="2520"/>
              </a:lnSpc>
            </a:pPr>
            <a:endParaRPr lang="en-US" sz="1800">
              <a:solidFill>
                <a:srgbClr val="5F7C8B"/>
              </a:solidFill>
              <a:latin typeface="Montserrat Classic"/>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028700" y="1574847"/>
            <a:ext cx="1856645" cy="68071"/>
            <a:chOff x="0" y="0"/>
            <a:chExt cx="488993" cy="17928"/>
          </a:xfrm>
        </p:grpSpPr>
        <p:sp>
          <p:nvSpPr>
            <p:cNvPr id="3" name="Freeform 3"/>
            <p:cNvSpPr/>
            <p:nvPr/>
          </p:nvSpPr>
          <p:spPr>
            <a:xfrm>
              <a:off x="0" y="0"/>
              <a:ext cx="488993" cy="17928"/>
            </a:xfrm>
            <a:custGeom>
              <a:avLst/>
              <a:gdLst/>
              <a:ahLst/>
              <a:cxnLst/>
              <a:rect l="l" t="t" r="r" b="b"/>
              <a:pathLst>
                <a:path w="488993" h="17928">
                  <a:moveTo>
                    <a:pt x="0" y="0"/>
                  </a:moveTo>
                  <a:lnTo>
                    <a:pt x="488993" y="0"/>
                  </a:lnTo>
                  <a:lnTo>
                    <a:pt x="488993" y="17928"/>
                  </a:lnTo>
                  <a:lnTo>
                    <a:pt x="0" y="17928"/>
                  </a:lnTo>
                  <a:close/>
                </a:path>
              </a:pathLst>
            </a:custGeom>
            <a:solidFill>
              <a:srgbClr val="F9B314"/>
            </a:solidFill>
          </p:spPr>
          <p:txBody>
            <a:bodyPr/>
            <a:lstStyle/>
            <a:p>
              <a:endParaRPr lang="en-US"/>
            </a:p>
          </p:txBody>
        </p:sp>
        <p:sp>
          <p:nvSpPr>
            <p:cNvPr id="4" name="TextBox 4"/>
            <p:cNvSpPr txBox="1"/>
            <p:nvPr/>
          </p:nvSpPr>
          <p:spPr>
            <a:xfrm>
              <a:off x="0" y="-38100"/>
              <a:ext cx="488993" cy="56028"/>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14500955" y="2413635"/>
            <a:ext cx="2758345" cy="245871"/>
            <a:chOff x="0" y="0"/>
            <a:chExt cx="726478" cy="64756"/>
          </a:xfrm>
        </p:grpSpPr>
        <p:sp>
          <p:nvSpPr>
            <p:cNvPr id="6" name="Freeform 6"/>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F9B314"/>
            </a:solidFill>
          </p:spPr>
          <p:txBody>
            <a:bodyPr/>
            <a:lstStyle/>
            <a:p>
              <a:endParaRPr lang="en-US"/>
            </a:p>
          </p:txBody>
        </p:sp>
        <p:sp>
          <p:nvSpPr>
            <p:cNvPr id="7" name="TextBox 7"/>
            <p:cNvSpPr txBox="1"/>
            <p:nvPr/>
          </p:nvSpPr>
          <p:spPr>
            <a:xfrm>
              <a:off x="0" y="-38100"/>
              <a:ext cx="726478" cy="102856"/>
            </a:xfrm>
            <a:prstGeom prst="rect">
              <a:avLst/>
            </a:prstGeom>
          </p:spPr>
          <p:txBody>
            <a:bodyPr lIns="50800" tIns="50800" rIns="50800" bIns="50800" rtlCol="0" anchor="ctr"/>
            <a:lstStyle/>
            <a:p>
              <a:pPr algn="ctr">
                <a:lnSpc>
                  <a:spcPts val="2659"/>
                </a:lnSpc>
                <a:spcBef>
                  <a:spcPct val="0"/>
                </a:spcBef>
              </a:pPr>
              <a:endParaRPr/>
            </a:p>
          </p:txBody>
        </p:sp>
      </p:grpSp>
      <p:sp>
        <p:nvSpPr>
          <p:cNvPr id="8" name="Freeform 8"/>
          <p:cNvSpPr/>
          <p:nvPr/>
        </p:nvSpPr>
        <p:spPr>
          <a:xfrm>
            <a:off x="709758" y="540860"/>
            <a:ext cx="2758345" cy="975680"/>
          </a:xfrm>
          <a:custGeom>
            <a:avLst/>
            <a:gdLst/>
            <a:ahLst/>
            <a:cxnLst/>
            <a:rect l="l" t="t" r="r" b="b"/>
            <a:pathLst>
              <a:path w="2758345" h="975680">
                <a:moveTo>
                  <a:pt x="0" y="0"/>
                </a:moveTo>
                <a:lnTo>
                  <a:pt x="2758345" y="0"/>
                </a:lnTo>
                <a:lnTo>
                  <a:pt x="2758345" y="975680"/>
                </a:lnTo>
                <a:lnTo>
                  <a:pt x="0" y="975680"/>
                </a:lnTo>
                <a:lnTo>
                  <a:pt x="0" y="0"/>
                </a:lnTo>
                <a:close/>
              </a:path>
            </a:pathLst>
          </a:custGeom>
          <a:blipFill>
            <a:blip r:embed="rId2"/>
            <a:stretch>
              <a:fillRect r="-14926"/>
            </a:stretch>
          </a:blipFill>
        </p:spPr>
        <p:txBody>
          <a:bodyPr/>
          <a:lstStyle/>
          <a:p>
            <a:endParaRPr lang="en-US"/>
          </a:p>
        </p:txBody>
      </p:sp>
      <p:sp>
        <p:nvSpPr>
          <p:cNvPr id="9" name="Freeform 9"/>
          <p:cNvSpPr/>
          <p:nvPr/>
        </p:nvSpPr>
        <p:spPr>
          <a:xfrm>
            <a:off x="11495077" y="3257754"/>
            <a:ext cx="5764223" cy="5764223"/>
          </a:xfrm>
          <a:custGeom>
            <a:avLst/>
            <a:gdLst/>
            <a:ahLst/>
            <a:cxnLst/>
            <a:rect l="l" t="t" r="r" b="b"/>
            <a:pathLst>
              <a:path w="5764223" h="5764223">
                <a:moveTo>
                  <a:pt x="0" y="0"/>
                </a:moveTo>
                <a:lnTo>
                  <a:pt x="5764223" y="0"/>
                </a:lnTo>
                <a:lnTo>
                  <a:pt x="5764223" y="5764223"/>
                </a:lnTo>
                <a:lnTo>
                  <a:pt x="0" y="5764223"/>
                </a:lnTo>
                <a:lnTo>
                  <a:pt x="0" y="0"/>
                </a:lnTo>
                <a:close/>
              </a:path>
            </a:pathLst>
          </a:custGeom>
          <a:blipFill>
            <a:blip r:embed="rId3"/>
            <a:stretch>
              <a:fillRect/>
            </a:stretch>
          </a:blipFill>
          <a:ln w="38100" cap="sq">
            <a:solidFill>
              <a:srgbClr val="FFFFFF"/>
            </a:solidFill>
            <a:prstDash val="solid"/>
            <a:miter/>
          </a:ln>
        </p:spPr>
        <p:txBody>
          <a:bodyPr/>
          <a:lstStyle/>
          <a:p>
            <a:endParaRPr lang="en-US"/>
          </a:p>
        </p:txBody>
      </p:sp>
      <p:sp>
        <p:nvSpPr>
          <p:cNvPr id="10" name="TextBox 10"/>
          <p:cNvSpPr txBox="1"/>
          <p:nvPr/>
        </p:nvSpPr>
        <p:spPr>
          <a:xfrm>
            <a:off x="1028700" y="2246753"/>
            <a:ext cx="6809595" cy="1519809"/>
          </a:xfrm>
          <a:prstGeom prst="rect">
            <a:avLst/>
          </a:prstGeom>
        </p:spPr>
        <p:txBody>
          <a:bodyPr lIns="0" tIns="0" rIns="0" bIns="0" rtlCol="0" anchor="t">
            <a:spAutoFit/>
          </a:bodyPr>
          <a:lstStyle/>
          <a:p>
            <a:pPr>
              <a:lnSpc>
                <a:spcPts val="3947"/>
              </a:lnSpc>
            </a:pPr>
            <a:r>
              <a:rPr lang="en-US" sz="4200">
                <a:solidFill>
                  <a:srgbClr val="0C3B5D"/>
                </a:solidFill>
                <a:latin typeface="Montserrat Heavy"/>
              </a:rPr>
              <a:t>MassHire Metro North Workforce Board as the Lead Entity</a:t>
            </a:r>
          </a:p>
        </p:txBody>
      </p:sp>
      <p:sp>
        <p:nvSpPr>
          <p:cNvPr id="11" name="TextBox 11"/>
          <p:cNvSpPr txBox="1"/>
          <p:nvPr/>
        </p:nvSpPr>
        <p:spPr>
          <a:xfrm>
            <a:off x="1028700" y="4017181"/>
            <a:ext cx="9214419" cy="6278880"/>
          </a:xfrm>
          <a:prstGeom prst="rect">
            <a:avLst/>
          </a:prstGeom>
        </p:spPr>
        <p:txBody>
          <a:bodyPr lIns="0" tIns="0" rIns="0" bIns="0" rtlCol="0" anchor="t">
            <a:spAutoFit/>
          </a:bodyPr>
          <a:lstStyle/>
          <a:p>
            <a:pPr>
              <a:lnSpc>
                <a:spcPts val="2520"/>
              </a:lnSpc>
            </a:pPr>
            <a:r>
              <a:rPr lang="en-US" sz="1800">
                <a:solidFill>
                  <a:srgbClr val="5F7C8B"/>
                </a:solidFill>
                <a:latin typeface="Montserrat Classic"/>
              </a:rPr>
              <a:t>In the Metro North region, the MassHire Metro North Workforce Board (MNWB) is the lead entity and fiscal agent for the YouthWorks program. MNWB prepares the regional application to CommCorp’s YouthWorks Request for Responses (RFR) and is the contractor to CommCorp for the region program.</a:t>
            </a:r>
          </a:p>
          <a:p>
            <a:pPr>
              <a:lnSpc>
                <a:spcPts val="2520"/>
              </a:lnSpc>
            </a:pPr>
            <a:endParaRPr lang="en-US" sz="1800">
              <a:solidFill>
                <a:srgbClr val="5F7C8B"/>
              </a:solidFill>
              <a:latin typeface="Montserrat Classic"/>
            </a:endParaRPr>
          </a:p>
          <a:p>
            <a:pPr>
              <a:lnSpc>
                <a:spcPts val="2520"/>
              </a:lnSpc>
            </a:pPr>
            <a:r>
              <a:rPr lang="en-US" sz="1800">
                <a:solidFill>
                  <a:srgbClr val="5F7C8B"/>
                </a:solidFill>
                <a:latin typeface="Montserrat Classic"/>
              </a:rPr>
              <a:t>MNWB, as regional lead, provides support and technical assistance to all YouthWorks program partners. MNWB YouthWorks staff will be your first point of contact for any program support needed.</a:t>
            </a:r>
          </a:p>
          <a:p>
            <a:pPr>
              <a:lnSpc>
                <a:spcPts val="2520"/>
              </a:lnSpc>
            </a:pPr>
            <a:endParaRPr lang="en-US" sz="1800">
              <a:solidFill>
                <a:srgbClr val="5F7C8B"/>
              </a:solidFill>
              <a:latin typeface="Montserrat Classic"/>
            </a:endParaRPr>
          </a:p>
          <a:p>
            <a:pPr>
              <a:lnSpc>
                <a:spcPts val="2520"/>
              </a:lnSpc>
            </a:pPr>
            <a:r>
              <a:rPr lang="en-US" sz="1800">
                <a:solidFill>
                  <a:srgbClr val="5F7C8B"/>
                </a:solidFill>
                <a:latin typeface="Montserrat Classic"/>
              </a:rPr>
              <a:t>The following list provides details about the support services:</a:t>
            </a:r>
          </a:p>
          <a:p>
            <a:pPr>
              <a:lnSpc>
                <a:spcPts val="2520"/>
              </a:lnSpc>
            </a:pPr>
            <a:endParaRPr lang="en-US" sz="1800">
              <a:solidFill>
                <a:srgbClr val="5F7C8B"/>
              </a:solidFill>
              <a:latin typeface="Montserrat Classic"/>
            </a:endParaRPr>
          </a:p>
          <a:p>
            <a:pPr marL="388623" lvl="1" indent="-194312">
              <a:lnSpc>
                <a:spcPts val="2520"/>
              </a:lnSpc>
              <a:buFont typeface="Arial"/>
              <a:buChar char="•"/>
            </a:pPr>
            <a:r>
              <a:rPr lang="en-US" sz="1800">
                <a:solidFill>
                  <a:srgbClr val="5F7C8B"/>
                </a:solidFill>
                <a:latin typeface="Montserrat Classic"/>
              </a:rPr>
              <a:t>Bi-weekly and monthly meetings to provide necessary support and updates for the region that come from CommCorp</a:t>
            </a:r>
          </a:p>
          <a:p>
            <a:pPr marL="388623" lvl="1" indent="-194312">
              <a:lnSpc>
                <a:spcPts val="2520"/>
              </a:lnSpc>
              <a:buFont typeface="Arial"/>
              <a:buChar char="•"/>
            </a:pPr>
            <a:r>
              <a:rPr lang="en-US" sz="1800">
                <a:solidFill>
                  <a:srgbClr val="5F7C8B"/>
                </a:solidFill>
                <a:latin typeface="Montserrat Classic"/>
              </a:rPr>
              <a:t>Site visits: Informal Observation, Participant Interview/Focus Groups</a:t>
            </a:r>
          </a:p>
          <a:p>
            <a:pPr marL="388623" lvl="1" indent="-194312">
              <a:lnSpc>
                <a:spcPts val="2520"/>
              </a:lnSpc>
              <a:buFont typeface="Arial"/>
              <a:buChar char="•"/>
            </a:pPr>
            <a:r>
              <a:rPr lang="en-US" sz="1800">
                <a:solidFill>
                  <a:srgbClr val="5F7C8B"/>
                </a:solidFill>
                <a:latin typeface="Montserrat Classic"/>
              </a:rPr>
              <a:t>Database support</a:t>
            </a:r>
          </a:p>
          <a:p>
            <a:pPr marL="388623" lvl="1" indent="-194312">
              <a:lnSpc>
                <a:spcPts val="2520"/>
              </a:lnSpc>
              <a:buFont typeface="Arial"/>
              <a:buChar char="•"/>
            </a:pPr>
            <a:r>
              <a:rPr lang="en-US" sz="1800">
                <a:solidFill>
                  <a:srgbClr val="5F7C8B"/>
                </a:solidFill>
                <a:latin typeface="Montserrat Classic"/>
              </a:rPr>
              <a:t>Support for effective program design, implementation, and assessment</a:t>
            </a:r>
          </a:p>
          <a:p>
            <a:pPr marL="388623" lvl="1" indent="-194312">
              <a:lnSpc>
                <a:spcPts val="2520"/>
              </a:lnSpc>
              <a:buFont typeface="Arial"/>
              <a:buChar char="•"/>
            </a:pPr>
            <a:r>
              <a:rPr lang="en-US" sz="1800">
                <a:solidFill>
                  <a:srgbClr val="5F7C8B"/>
                </a:solidFill>
                <a:latin typeface="Montserrat Classic"/>
              </a:rPr>
              <a:t>Support with budget modifications</a:t>
            </a:r>
          </a:p>
          <a:p>
            <a:pPr>
              <a:lnSpc>
                <a:spcPts val="2520"/>
              </a:lnSpc>
            </a:pPr>
            <a:endParaRPr lang="en-US" sz="1800">
              <a:solidFill>
                <a:srgbClr val="5F7C8B"/>
              </a:solidFill>
              <a:latin typeface="Montserrat Classic"/>
            </a:endParaRPr>
          </a:p>
          <a:p>
            <a:pPr>
              <a:lnSpc>
                <a:spcPts val="2520"/>
              </a:lnSpc>
            </a:pPr>
            <a:endParaRPr lang="en-US" sz="1800">
              <a:solidFill>
                <a:srgbClr val="5F7C8B"/>
              </a:solidFill>
              <a:latin typeface="Montserrat Classic"/>
            </a:endParaRPr>
          </a:p>
          <a:p>
            <a:pPr>
              <a:lnSpc>
                <a:spcPts val="2520"/>
              </a:lnSpc>
            </a:pPr>
            <a:endParaRPr lang="en-US" sz="1800">
              <a:solidFill>
                <a:srgbClr val="5F7C8B"/>
              </a:solidFill>
              <a:latin typeface="Montserrat Classic"/>
            </a:endParaRPr>
          </a:p>
        </p:txBody>
      </p:sp>
      <p:sp>
        <p:nvSpPr>
          <p:cNvPr id="12" name="TextBox 12"/>
          <p:cNvSpPr txBox="1"/>
          <p:nvPr/>
        </p:nvSpPr>
        <p:spPr>
          <a:xfrm>
            <a:off x="13769329" y="1944811"/>
            <a:ext cx="3489971" cy="356234"/>
          </a:xfrm>
          <a:prstGeom prst="rect">
            <a:avLst/>
          </a:prstGeom>
        </p:spPr>
        <p:txBody>
          <a:bodyPr lIns="0" tIns="0" rIns="0" bIns="0" rtlCol="0" anchor="t">
            <a:spAutoFit/>
          </a:bodyPr>
          <a:lstStyle/>
          <a:p>
            <a:pPr algn="r">
              <a:lnSpc>
                <a:spcPts val="2940"/>
              </a:lnSpc>
            </a:pPr>
            <a:r>
              <a:rPr lang="en-US" sz="2100">
                <a:solidFill>
                  <a:srgbClr val="0C3B5D"/>
                </a:solidFill>
                <a:latin typeface="Montserrat Classic Bold"/>
              </a:rPr>
              <a:t>Region Lead Entity</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4500955" y="9012429"/>
            <a:ext cx="2758345" cy="245871"/>
            <a:chOff x="0" y="0"/>
            <a:chExt cx="726478" cy="64756"/>
          </a:xfrm>
        </p:grpSpPr>
        <p:sp>
          <p:nvSpPr>
            <p:cNvPr id="3" name="Freeform 3"/>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F9B314"/>
            </a:solidFill>
          </p:spPr>
          <p:txBody>
            <a:bodyPr/>
            <a:lstStyle/>
            <a:p>
              <a:endParaRPr lang="en-US"/>
            </a:p>
          </p:txBody>
        </p:sp>
        <p:sp>
          <p:nvSpPr>
            <p:cNvPr id="4" name="TextBox 4"/>
            <p:cNvSpPr txBox="1"/>
            <p:nvPr/>
          </p:nvSpPr>
          <p:spPr>
            <a:xfrm>
              <a:off x="0" y="-38100"/>
              <a:ext cx="726478" cy="102856"/>
            </a:xfrm>
            <a:prstGeom prst="rect">
              <a:avLst/>
            </a:prstGeom>
          </p:spPr>
          <p:txBody>
            <a:bodyPr lIns="50800" tIns="50800" rIns="50800" bIns="50800" rtlCol="0" anchor="ctr"/>
            <a:lstStyle/>
            <a:p>
              <a:pPr algn="ctr">
                <a:lnSpc>
                  <a:spcPts val="2659"/>
                </a:lnSpc>
                <a:spcBef>
                  <a:spcPct val="0"/>
                </a:spcBef>
              </a:pPr>
              <a:endParaRPr/>
            </a:p>
          </p:txBody>
        </p:sp>
      </p:grpSp>
      <p:grpSp>
        <p:nvGrpSpPr>
          <p:cNvPr id="5" name="Group 5"/>
          <p:cNvGrpSpPr/>
          <p:nvPr/>
        </p:nvGrpSpPr>
        <p:grpSpPr>
          <a:xfrm>
            <a:off x="1028700" y="1574847"/>
            <a:ext cx="1856645" cy="68071"/>
            <a:chOff x="0" y="0"/>
            <a:chExt cx="488993" cy="17928"/>
          </a:xfrm>
        </p:grpSpPr>
        <p:sp>
          <p:nvSpPr>
            <p:cNvPr id="6" name="Freeform 6"/>
            <p:cNvSpPr/>
            <p:nvPr/>
          </p:nvSpPr>
          <p:spPr>
            <a:xfrm>
              <a:off x="0" y="0"/>
              <a:ext cx="488993" cy="17928"/>
            </a:xfrm>
            <a:custGeom>
              <a:avLst/>
              <a:gdLst/>
              <a:ahLst/>
              <a:cxnLst/>
              <a:rect l="l" t="t" r="r" b="b"/>
              <a:pathLst>
                <a:path w="488993" h="17928">
                  <a:moveTo>
                    <a:pt x="0" y="0"/>
                  </a:moveTo>
                  <a:lnTo>
                    <a:pt x="488993" y="0"/>
                  </a:lnTo>
                  <a:lnTo>
                    <a:pt x="488993" y="17928"/>
                  </a:lnTo>
                  <a:lnTo>
                    <a:pt x="0" y="17928"/>
                  </a:lnTo>
                  <a:close/>
                </a:path>
              </a:pathLst>
            </a:custGeom>
            <a:solidFill>
              <a:srgbClr val="F9B314"/>
            </a:solidFill>
          </p:spPr>
          <p:txBody>
            <a:bodyPr/>
            <a:lstStyle/>
            <a:p>
              <a:endParaRPr lang="en-US"/>
            </a:p>
          </p:txBody>
        </p:sp>
        <p:sp>
          <p:nvSpPr>
            <p:cNvPr id="7" name="TextBox 7"/>
            <p:cNvSpPr txBox="1"/>
            <p:nvPr/>
          </p:nvSpPr>
          <p:spPr>
            <a:xfrm>
              <a:off x="0" y="-38100"/>
              <a:ext cx="488993" cy="56028"/>
            </a:xfrm>
            <a:prstGeom prst="rect">
              <a:avLst/>
            </a:prstGeom>
          </p:spPr>
          <p:txBody>
            <a:bodyPr lIns="50800" tIns="50800" rIns="50800" bIns="50800" rtlCol="0" anchor="ctr"/>
            <a:lstStyle/>
            <a:p>
              <a:pPr algn="ctr">
                <a:lnSpc>
                  <a:spcPts val="2659"/>
                </a:lnSpc>
                <a:spcBef>
                  <a:spcPct val="0"/>
                </a:spcBef>
              </a:pPr>
              <a:endParaRPr/>
            </a:p>
          </p:txBody>
        </p:sp>
      </p:grpSp>
      <p:sp>
        <p:nvSpPr>
          <p:cNvPr id="8" name="Freeform 8"/>
          <p:cNvSpPr/>
          <p:nvPr/>
        </p:nvSpPr>
        <p:spPr>
          <a:xfrm>
            <a:off x="709758" y="540860"/>
            <a:ext cx="2758345" cy="975680"/>
          </a:xfrm>
          <a:custGeom>
            <a:avLst/>
            <a:gdLst/>
            <a:ahLst/>
            <a:cxnLst/>
            <a:rect l="l" t="t" r="r" b="b"/>
            <a:pathLst>
              <a:path w="2758345" h="975680">
                <a:moveTo>
                  <a:pt x="0" y="0"/>
                </a:moveTo>
                <a:lnTo>
                  <a:pt x="2758345" y="0"/>
                </a:lnTo>
                <a:lnTo>
                  <a:pt x="2758345" y="975680"/>
                </a:lnTo>
                <a:lnTo>
                  <a:pt x="0" y="975680"/>
                </a:lnTo>
                <a:lnTo>
                  <a:pt x="0" y="0"/>
                </a:lnTo>
                <a:close/>
              </a:path>
            </a:pathLst>
          </a:custGeom>
          <a:blipFill>
            <a:blip r:embed="rId2"/>
            <a:stretch>
              <a:fillRect r="-14926"/>
            </a:stretch>
          </a:blipFill>
        </p:spPr>
        <p:txBody>
          <a:bodyPr/>
          <a:lstStyle/>
          <a:p>
            <a:endParaRPr lang="en-US"/>
          </a:p>
        </p:txBody>
      </p:sp>
      <p:sp>
        <p:nvSpPr>
          <p:cNvPr id="9" name="TextBox 9"/>
          <p:cNvSpPr txBox="1"/>
          <p:nvPr/>
        </p:nvSpPr>
        <p:spPr>
          <a:xfrm>
            <a:off x="347750" y="2648506"/>
            <a:ext cx="12263681" cy="7367270"/>
          </a:xfrm>
          <a:prstGeom prst="rect">
            <a:avLst/>
          </a:prstGeom>
        </p:spPr>
        <p:txBody>
          <a:bodyPr lIns="0" tIns="0" rIns="0" bIns="0" rtlCol="0" anchor="t">
            <a:spAutoFit/>
          </a:bodyPr>
          <a:lstStyle/>
          <a:p>
            <a:pPr>
              <a:lnSpc>
                <a:spcPts val="2380"/>
              </a:lnSpc>
            </a:pPr>
            <a:r>
              <a:rPr lang="en-US" sz="1700">
                <a:solidFill>
                  <a:srgbClr val="5F7C8B"/>
                </a:solidFill>
                <a:latin typeface="Montserrat Classic"/>
              </a:rPr>
              <a:t>A primary focus at MNWB is our dedication to enhancing and delivering high-quality programs for young individuals throughout the Metro North region. MNWB is looking for providers that foster and advocate for a wide range of meaningful work experiences in high demand industries for the Metro North region. Interested providers should submit a program plan that demonstrates how the proposed service model will offer impactful experiences for at-risk youth and young adults in the Metro North region. MNWB anticipates providers will propose innovative approaches with strategic partnerships that will provide Metro North youth with quality work experiences and career development opportunities.</a:t>
            </a:r>
          </a:p>
          <a:p>
            <a:pPr>
              <a:lnSpc>
                <a:spcPts val="2380"/>
              </a:lnSpc>
            </a:pPr>
            <a:endParaRPr lang="en-US" sz="1700">
              <a:solidFill>
                <a:srgbClr val="5F7C8B"/>
              </a:solidFill>
              <a:latin typeface="Montserrat Classic"/>
            </a:endParaRPr>
          </a:p>
          <a:p>
            <a:pPr>
              <a:lnSpc>
                <a:spcPts val="2380"/>
              </a:lnSpc>
            </a:pPr>
            <a:r>
              <a:rPr lang="en-US" sz="1700">
                <a:solidFill>
                  <a:srgbClr val="5F7C8B"/>
                </a:solidFill>
                <a:latin typeface="Montserrat Classic"/>
              </a:rPr>
              <a:t>Furthermore, in its role as the YouthWorks lead entity in the Metro North region, MNWB is devoted to incorporating Diversity, Equity, and Inclusion into the programs and services offered to our communities. Our vision is to foster a flourishing, inclusive, and resilient regional economy, ensuring that businesses and youth residents have fair access to workforce development resources and quality employment opportunities. Therefore, programs are expected to serve vulnerable participants who can self-attest to one or more of the following at-risk factors:</a:t>
            </a:r>
          </a:p>
          <a:p>
            <a:pPr>
              <a:lnSpc>
                <a:spcPts val="2380"/>
              </a:lnSpc>
            </a:pPr>
            <a:endParaRPr lang="en-US" sz="1700">
              <a:solidFill>
                <a:srgbClr val="5F7C8B"/>
              </a:solidFill>
              <a:latin typeface="Montserrat Classic"/>
            </a:endParaRPr>
          </a:p>
          <a:p>
            <a:pPr marL="367031" lvl="1" indent="-183515">
              <a:lnSpc>
                <a:spcPts val="2380"/>
              </a:lnSpc>
              <a:buFont typeface="Arial"/>
              <a:buChar char="•"/>
            </a:pPr>
            <a:r>
              <a:rPr lang="en-US" sz="1700">
                <a:solidFill>
                  <a:srgbClr val="5F7C8B"/>
                </a:solidFill>
                <a:latin typeface="Montserrat Classic"/>
              </a:rPr>
              <a:t>court-involved;</a:t>
            </a:r>
          </a:p>
          <a:p>
            <a:pPr marL="367031" lvl="1" indent="-183515">
              <a:lnSpc>
                <a:spcPts val="2380"/>
              </a:lnSpc>
              <a:buFont typeface="Arial"/>
              <a:buChar char="•"/>
            </a:pPr>
            <a:r>
              <a:rPr lang="en-US" sz="1700">
                <a:solidFill>
                  <a:srgbClr val="5F7C8B"/>
                </a:solidFill>
                <a:latin typeface="Montserrat Classic"/>
              </a:rPr>
              <a:t>Department of Youth Services (DYS)-committed, on juvenile probation, gang-involved, CRS, juvenile arrest;</a:t>
            </a:r>
          </a:p>
          <a:p>
            <a:pPr marL="367031" lvl="1" indent="-183515">
              <a:lnSpc>
                <a:spcPts val="2380"/>
              </a:lnSpc>
              <a:buFont typeface="Arial"/>
              <a:buChar char="•"/>
            </a:pPr>
            <a:r>
              <a:rPr lang="en-US" sz="1700">
                <a:solidFill>
                  <a:srgbClr val="5F7C8B"/>
                </a:solidFill>
                <a:latin typeface="Montserrat Classic"/>
              </a:rPr>
              <a:t>homelessness or being a runaway, including young people who identify as lesbian, gay, bisexual, transgender, queer, and questioning, in addition to youth of color;</a:t>
            </a:r>
          </a:p>
          <a:p>
            <a:pPr marL="367031" lvl="1" indent="-183515">
              <a:lnSpc>
                <a:spcPts val="2380"/>
              </a:lnSpc>
              <a:buFont typeface="Arial"/>
              <a:buChar char="•"/>
            </a:pPr>
            <a:r>
              <a:rPr lang="en-US" sz="1700">
                <a:solidFill>
                  <a:srgbClr val="5F7C8B"/>
                </a:solidFill>
                <a:latin typeface="Montserrat Classic"/>
              </a:rPr>
              <a:t>foster care or being close to aging out of foster care; having aged out of foster care;</a:t>
            </a:r>
          </a:p>
          <a:p>
            <a:pPr marL="367031" lvl="1" indent="-183515">
              <a:lnSpc>
                <a:spcPts val="2380"/>
              </a:lnSpc>
              <a:buFont typeface="Arial"/>
              <a:buChar char="•"/>
            </a:pPr>
            <a:r>
              <a:rPr lang="en-US" sz="1700">
                <a:solidFill>
                  <a:srgbClr val="5F7C8B"/>
                </a:solidFill>
                <a:latin typeface="Montserrat Classic"/>
              </a:rPr>
              <a:t>poor academic performance or a school stop-out;</a:t>
            </a:r>
          </a:p>
          <a:p>
            <a:pPr marL="367031" lvl="1" indent="-183515">
              <a:lnSpc>
                <a:spcPts val="2380"/>
              </a:lnSpc>
              <a:buFont typeface="Arial"/>
              <a:buChar char="•"/>
            </a:pPr>
            <a:r>
              <a:rPr lang="en-US" sz="1700">
                <a:solidFill>
                  <a:srgbClr val="5F7C8B"/>
                </a:solidFill>
                <a:latin typeface="Montserrat Classic"/>
              </a:rPr>
              <a:t>single parent household;</a:t>
            </a:r>
          </a:p>
          <a:p>
            <a:pPr marL="367031" lvl="1" indent="-183515">
              <a:lnSpc>
                <a:spcPts val="2380"/>
              </a:lnSpc>
              <a:buFont typeface="Arial"/>
              <a:buChar char="•"/>
            </a:pPr>
            <a:r>
              <a:rPr lang="en-US" sz="1700">
                <a:solidFill>
                  <a:srgbClr val="5F7C8B"/>
                </a:solidFill>
                <a:latin typeface="Montserrat Classic"/>
              </a:rPr>
              <a:t>having a disability or special needs;</a:t>
            </a:r>
          </a:p>
          <a:p>
            <a:pPr marL="367031" lvl="1" indent="-183515">
              <a:lnSpc>
                <a:spcPts val="2380"/>
              </a:lnSpc>
              <a:buFont typeface="Arial"/>
              <a:buChar char="•"/>
            </a:pPr>
            <a:r>
              <a:rPr lang="en-US" sz="1700">
                <a:solidFill>
                  <a:srgbClr val="5F7C8B"/>
                </a:solidFill>
                <a:latin typeface="Montserrat Classic"/>
              </a:rPr>
              <a:t>lack of fluency in English, or being a foreign immigrant; or </a:t>
            </a:r>
          </a:p>
          <a:p>
            <a:pPr marL="367031" lvl="1" indent="-183515">
              <a:lnSpc>
                <a:spcPts val="2380"/>
              </a:lnSpc>
              <a:buFont typeface="Arial"/>
              <a:buChar char="•"/>
            </a:pPr>
            <a:r>
              <a:rPr lang="en-US" sz="1700">
                <a:solidFill>
                  <a:srgbClr val="5F7C8B"/>
                </a:solidFill>
                <a:latin typeface="Montserrat Classic"/>
              </a:rPr>
              <a:t>being a teen parent.</a:t>
            </a:r>
          </a:p>
        </p:txBody>
      </p:sp>
      <p:sp>
        <p:nvSpPr>
          <p:cNvPr id="10" name="Freeform 10"/>
          <p:cNvSpPr/>
          <p:nvPr/>
        </p:nvSpPr>
        <p:spPr>
          <a:xfrm>
            <a:off x="12798122" y="2207937"/>
            <a:ext cx="5432383" cy="5432383"/>
          </a:xfrm>
          <a:custGeom>
            <a:avLst/>
            <a:gdLst/>
            <a:ahLst/>
            <a:cxnLst/>
            <a:rect l="l" t="t" r="r" b="b"/>
            <a:pathLst>
              <a:path w="5432383" h="5432383">
                <a:moveTo>
                  <a:pt x="0" y="0"/>
                </a:moveTo>
                <a:lnTo>
                  <a:pt x="5432383" y="0"/>
                </a:lnTo>
                <a:lnTo>
                  <a:pt x="5432383" y="5432383"/>
                </a:lnTo>
                <a:lnTo>
                  <a:pt x="0" y="5432383"/>
                </a:lnTo>
                <a:lnTo>
                  <a:pt x="0" y="0"/>
                </a:lnTo>
                <a:close/>
              </a:path>
            </a:pathLst>
          </a:custGeom>
          <a:blipFill>
            <a:blip r:embed="rId3"/>
            <a:stretch>
              <a:fillRect/>
            </a:stretch>
          </a:blipFill>
          <a:ln cap="sq">
            <a:noFill/>
            <a:prstDash val="solid"/>
            <a:miter/>
          </a:ln>
        </p:spPr>
        <p:txBody>
          <a:bodyPr/>
          <a:lstStyle/>
          <a:p>
            <a:endParaRPr lang="en-US"/>
          </a:p>
        </p:txBody>
      </p:sp>
      <p:sp>
        <p:nvSpPr>
          <p:cNvPr id="11" name="TextBox 11"/>
          <p:cNvSpPr txBox="1"/>
          <p:nvPr/>
        </p:nvSpPr>
        <p:spPr>
          <a:xfrm>
            <a:off x="347750" y="1964443"/>
            <a:ext cx="9186134" cy="503555"/>
          </a:xfrm>
          <a:prstGeom prst="rect">
            <a:avLst/>
          </a:prstGeom>
        </p:spPr>
        <p:txBody>
          <a:bodyPr lIns="0" tIns="0" rIns="0" bIns="0" rtlCol="0" anchor="t">
            <a:spAutoFit/>
          </a:bodyPr>
          <a:lstStyle/>
          <a:p>
            <a:pPr>
              <a:lnSpc>
                <a:spcPts val="3760"/>
              </a:lnSpc>
            </a:pPr>
            <a:r>
              <a:rPr lang="en-US" sz="4000">
                <a:solidFill>
                  <a:srgbClr val="0C3B5D"/>
                </a:solidFill>
                <a:latin typeface="Montserrat Heavy"/>
              </a:rPr>
              <a:t>Provider’s Program Expectations</a:t>
            </a:r>
          </a:p>
        </p:txBody>
      </p:sp>
      <p:sp>
        <p:nvSpPr>
          <p:cNvPr id="12" name="TextBox 12"/>
          <p:cNvSpPr txBox="1"/>
          <p:nvPr/>
        </p:nvSpPr>
        <p:spPr>
          <a:xfrm>
            <a:off x="13769329" y="8521841"/>
            <a:ext cx="3489971" cy="356234"/>
          </a:xfrm>
          <a:prstGeom prst="rect">
            <a:avLst/>
          </a:prstGeom>
        </p:spPr>
        <p:txBody>
          <a:bodyPr lIns="0" tIns="0" rIns="0" bIns="0" rtlCol="0" anchor="t">
            <a:spAutoFit/>
          </a:bodyPr>
          <a:lstStyle/>
          <a:p>
            <a:pPr algn="r">
              <a:lnSpc>
                <a:spcPts val="2940"/>
              </a:lnSpc>
            </a:pPr>
            <a:r>
              <a:rPr lang="en-US" sz="2100">
                <a:solidFill>
                  <a:srgbClr val="0C3B5D"/>
                </a:solidFill>
                <a:latin typeface="Montserrat Classic Bold"/>
              </a:rPr>
              <a:t>Sub-Grantees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4500955" y="9012429"/>
            <a:ext cx="2758345" cy="245871"/>
            <a:chOff x="0" y="0"/>
            <a:chExt cx="726478" cy="64756"/>
          </a:xfrm>
        </p:grpSpPr>
        <p:sp>
          <p:nvSpPr>
            <p:cNvPr id="3" name="Freeform 3"/>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F9B314"/>
            </a:solidFill>
          </p:spPr>
          <p:txBody>
            <a:bodyPr/>
            <a:lstStyle/>
            <a:p>
              <a:endParaRPr lang="en-US"/>
            </a:p>
          </p:txBody>
        </p:sp>
        <p:sp>
          <p:nvSpPr>
            <p:cNvPr id="4" name="TextBox 4"/>
            <p:cNvSpPr txBox="1"/>
            <p:nvPr/>
          </p:nvSpPr>
          <p:spPr>
            <a:xfrm>
              <a:off x="0" y="-38100"/>
              <a:ext cx="726478" cy="102856"/>
            </a:xfrm>
            <a:prstGeom prst="rect">
              <a:avLst/>
            </a:prstGeom>
          </p:spPr>
          <p:txBody>
            <a:bodyPr lIns="50800" tIns="50800" rIns="50800" bIns="50800" rtlCol="0" anchor="ctr"/>
            <a:lstStyle/>
            <a:p>
              <a:pPr algn="ctr">
                <a:lnSpc>
                  <a:spcPts val="2659"/>
                </a:lnSpc>
                <a:spcBef>
                  <a:spcPct val="0"/>
                </a:spcBef>
              </a:pPr>
              <a:endParaRPr/>
            </a:p>
          </p:txBody>
        </p:sp>
      </p:grpSp>
      <p:sp>
        <p:nvSpPr>
          <p:cNvPr id="5" name="TextBox 5"/>
          <p:cNvSpPr txBox="1"/>
          <p:nvPr/>
        </p:nvSpPr>
        <p:spPr>
          <a:xfrm>
            <a:off x="830427" y="2375913"/>
            <a:ext cx="10660084" cy="7071360"/>
          </a:xfrm>
          <a:prstGeom prst="rect">
            <a:avLst/>
          </a:prstGeom>
        </p:spPr>
        <p:txBody>
          <a:bodyPr lIns="0" tIns="0" rIns="0" bIns="0" rtlCol="0" anchor="t">
            <a:spAutoFit/>
          </a:bodyPr>
          <a:lstStyle/>
          <a:p>
            <a:pPr>
              <a:lnSpc>
                <a:spcPts val="3499"/>
              </a:lnSpc>
            </a:pPr>
            <a:r>
              <a:rPr lang="en-US" sz="2499" u="sng">
                <a:solidFill>
                  <a:srgbClr val="0C3B5D"/>
                </a:solidFill>
                <a:latin typeface="Montserrat Classic Bold"/>
              </a:rPr>
              <a:t>Case Management &amp; Enrollment</a:t>
            </a:r>
          </a:p>
          <a:p>
            <a:pPr marL="367031" lvl="1" indent="-183515">
              <a:lnSpc>
                <a:spcPts val="2380"/>
              </a:lnSpc>
              <a:buFont typeface="Arial"/>
              <a:buChar char="•"/>
            </a:pPr>
            <a:r>
              <a:rPr lang="en-US" sz="1700">
                <a:solidFill>
                  <a:srgbClr val="5F7C8B"/>
                </a:solidFill>
                <a:latin typeface="Montserrat Classic"/>
              </a:rPr>
              <a:t>Providers should carefully consider the target population and identify the strongest skill sets required to explore specific topics and establish connections to academic interests</a:t>
            </a:r>
          </a:p>
          <a:p>
            <a:pPr marL="367031" lvl="1" indent="-183515">
              <a:lnSpc>
                <a:spcPts val="2380"/>
              </a:lnSpc>
              <a:buFont typeface="Arial"/>
              <a:buChar char="•"/>
            </a:pPr>
            <a:r>
              <a:rPr lang="en-US" sz="1700">
                <a:solidFill>
                  <a:srgbClr val="5F7C8B"/>
                </a:solidFill>
                <a:latin typeface="Montserrat Classic"/>
              </a:rPr>
              <a:t>Participants must meet all the eligibility requirement in order to participate in the program</a:t>
            </a:r>
          </a:p>
          <a:p>
            <a:pPr marL="367031" lvl="1" indent="-183515">
              <a:lnSpc>
                <a:spcPts val="2380"/>
              </a:lnSpc>
              <a:buFont typeface="Arial"/>
              <a:buChar char="•"/>
            </a:pPr>
            <a:r>
              <a:rPr lang="en-US" sz="1700">
                <a:solidFill>
                  <a:srgbClr val="5F7C8B"/>
                </a:solidFill>
                <a:latin typeface="Montserrat Classic"/>
              </a:rPr>
              <a:t>Providers are responsible for keeping on file all eligibility documents submitted by participants - up to 5-7 years on file</a:t>
            </a:r>
          </a:p>
          <a:p>
            <a:pPr marL="367031" lvl="1" indent="-183515">
              <a:lnSpc>
                <a:spcPts val="2380"/>
              </a:lnSpc>
              <a:buFont typeface="Arial"/>
              <a:buChar char="•"/>
            </a:pPr>
            <a:r>
              <a:rPr lang="en-US" sz="1700">
                <a:solidFill>
                  <a:srgbClr val="5F7C8B"/>
                </a:solidFill>
                <a:latin typeface="Montserrat Classic"/>
              </a:rPr>
              <a:t>All programs should plan to provide participants who need a device to access programming with a Chromebook or entry-level laptop for virtual and/or hybrid programming</a:t>
            </a:r>
          </a:p>
          <a:p>
            <a:pPr marL="367031" lvl="1" indent="-183515">
              <a:lnSpc>
                <a:spcPts val="2380"/>
              </a:lnSpc>
              <a:buFont typeface="Arial"/>
              <a:buChar char="•"/>
            </a:pPr>
            <a:r>
              <a:rPr lang="en-US" sz="1700">
                <a:solidFill>
                  <a:srgbClr val="5F7C8B"/>
                </a:solidFill>
                <a:latin typeface="Montserrat Classic"/>
              </a:rPr>
              <a:t>Program supports should ensure participants have signed-off on the “Participation Agreement” in the database, acknowledging they understand what is required and expected of them as a participant of the YouthWorks program</a:t>
            </a:r>
          </a:p>
          <a:p>
            <a:pPr marL="367031" lvl="1" indent="-183515">
              <a:lnSpc>
                <a:spcPts val="2380"/>
              </a:lnSpc>
              <a:buFont typeface="Arial"/>
              <a:buChar char="•"/>
            </a:pPr>
            <a:r>
              <a:rPr lang="en-US" sz="1700">
                <a:solidFill>
                  <a:srgbClr val="5F7C8B"/>
                </a:solidFill>
                <a:latin typeface="Montserrat Classic"/>
              </a:rPr>
              <a:t>Throughout case management, address barriers and provide referrals as needed</a:t>
            </a:r>
          </a:p>
          <a:p>
            <a:pPr marL="367031" lvl="1" indent="-183515">
              <a:lnSpc>
                <a:spcPts val="2380"/>
              </a:lnSpc>
              <a:buFont typeface="Arial"/>
              <a:buChar char="•"/>
            </a:pPr>
            <a:r>
              <a:rPr lang="en-US" sz="1700">
                <a:solidFill>
                  <a:srgbClr val="5F7C8B"/>
                </a:solidFill>
                <a:latin typeface="Montserrat Classic"/>
              </a:rPr>
              <a:t>Organize and conduct regular check-ins with participants</a:t>
            </a:r>
          </a:p>
          <a:p>
            <a:pPr marL="367031" lvl="1" indent="-183515">
              <a:lnSpc>
                <a:spcPts val="2380"/>
              </a:lnSpc>
              <a:buFont typeface="Arial"/>
              <a:buChar char="•"/>
            </a:pPr>
            <a:r>
              <a:rPr lang="en-US" sz="1700">
                <a:solidFill>
                  <a:srgbClr val="5F7C8B"/>
                </a:solidFill>
                <a:latin typeface="Montserrat Classic"/>
              </a:rPr>
              <a:t>All programs need to identify additional modes of case management beyond email and voicemails if only operating in a virtual modality </a:t>
            </a:r>
          </a:p>
          <a:p>
            <a:pPr>
              <a:lnSpc>
                <a:spcPts val="2380"/>
              </a:lnSpc>
            </a:pPr>
            <a:endParaRPr lang="en-US" sz="1700">
              <a:solidFill>
                <a:srgbClr val="5F7C8B"/>
              </a:solidFill>
              <a:latin typeface="Montserrat Classic"/>
            </a:endParaRPr>
          </a:p>
          <a:p>
            <a:pPr>
              <a:lnSpc>
                <a:spcPts val="3499"/>
              </a:lnSpc>
            </a:pPr>
            <a:r>
              <a:rPr lang="en-US" sz="2499" u="sng">
                <a:solidFill>
                  <a:srgbClr val="0C3B5D"/>
                </a:solidFill>
                <a:latin typeface="Montserrat Classic Bold"/>
              </a:rPr>
              <a:t>Signal Success</a:t>
            </a:r>
          </a:p>
          <a:p>
            <a:pPr marL="367031" lvl="1" indent="-183515">
              <a:lnSpc>
                <a:spcPts val="2380"/>
              </a:lnSpc>
              <a:buFont typeface="Arial"/>
              <a:buChar char="•"/>
            </a:pPr>
            <a:r>
              <a:rPr lang="en-US" sz="1700">
                <a:solidFill>
                  <a:srgbClr val="5F7C8B"/>
                </a:solidFill>
                <a:latin typeface="Montserrat Classic"/>
              </a:rPr>
              <a:t>Review participant progress and provide feedback to their self-paced work in addition to ensuring participants are meeting required Signal Success hours</a:t>
            </a:r>
          </a:p>
          <a:p>
            <a:pPr marL="367031" lvl="1" indent="-183515">
              <a:lnSpc>
                <a:spcPts val="2380"/>
              </a:lnSpc>
              <a:buFont typeface="Arial"/>
              <a:buChar char="•"/>
            </a:pPr>
            <a:r>
              <a:rPr lang="en-US" sz="1700">
                <a:solidFill>
                  <a:srgbClr val="5F7C8B"/>
                </a:solidFill>
                <a:latin typeface="Montserrat Classic"/>
              </a:rPr>
              <a:t>Facilitate live Signal Success curriculum within local programming</a:t>
            </a:r>
          </a:p>
          <a:p>
            <a:pPr marL="367031" lvl="1" indent="-183515">
              <a:lnSpc>
                <a:spcPts val="2380"/>
              </a:lnSpc>
              <a:buFont typeface="Arial"/>
              <a:buChar char="•"/>
            </a:pPr>
            <a:r>
              <a:rPr lang="en-US" sz="1700">
                <a:solidFill>
                  <a:srgbClr val="5F7C8B"/>
                </a:solidFill>
                <a:latin typeface="Montserrat Classic"/>
              </a:rPr>
              <a:t>Ensure the completion of Signal Success/career readiness hours as outlined in the RFP</a:t>
            </a:r>
          </a:p>
          <a:p>
            <a:pPr>
              <a:lnSpc>
                <a:spcPts val="2380"/>
              </a:lnSpc>
            </a:pPr>
            <a:endParaRPr lang="en-US" sz="1700">
              <a:solidFill>
                <a:srgbClr val="5F7C8B"/>
              </a:solidFill>
              <a:latin typeface="Montserrat Classic"/>
            </a:endParaRPr>
          </a:p>
          <a:p>
            <a:pPr>
              <a:lnSpc>
                <a:spcPts val="2380"/>
              </a:lnSpc>
            </a:pPr>
            <a:endParaRPr lang="en-US" sz="1700">
              <a:solidFill>
                <a:srgbClr val="5F7C8B"/>
              </a:solidFill>
              <a:latin typeface="Montserrat Classic"/>
            </a:endParaRPr>
          </a:p>
        </p:txBody>
      </p:sp>
      <p:sp>
        <p:nvSpPr>
          <p:cNvPr id="6" name="Freeform 6"/>
          <p:cNvSpPr/>
          <p:nvPr/>
        </p:nvSpPr>
        <p:spPr>
          <a:xfrm>
            <a:off x="12344400" y="2056881"/>
            <a:ext cx="5439924" cy="5439924"/>
          </a:xfrm>
          <a:custGeom>
            <a:avLst/>
            <a:gdLst/>
            <a:ahLst/>
            <a:cxnLst/>
            <a:rect l="l" t="t" r="r" b="b"/>
            <a:pathLst>
              <a:path w="5439924" h="5439924">
                <a:moveTo>
                  <a:pt x="0" y="0"/>
                </a:moveTo>
                <a:lnTo>
                  <a:pt x="5439924" y="0"/>
                </a:lnTo>
                <a:lnTo>
                  <a:pt x="5439924" y="5439924"/>
                </a:lnTo>
                <a:lnTo>
                  <a:pt x="0" y="5439924"/>
                </a:lnTo>
                <a:lnTo>
                  <a:pt x="0" y="0"/>
                </a:lnTo>
                <a:close/>
              </a:path>
            </a:pathLst>
          </a:custGeom>
          <a:blipFill>
            <a:blip r:embed="rId2"/>
            <a:stretch>
              <a:fillRect/>
            </a:stretch>
          </a:blipFill>
          <a:ln cap="sq">
            <a:noFill/>
            <a:prstDash val="solid"/>
            <a:miter/>
          </a:ln>
        </p:spPr>
        <p:txBody>
          <a:bodyPr/>
          <a:lstStyle/>
          <a:p>
            <a:endParaRPr lang="en-US"/>
          </a:p>
        </p:txBody>
      </p:sp>
      <p:sp>
        <p:nvSpPr>
          <p:cNvPr id="7" name="TextBox 7"/>
          <p:cNvSpPr txBox="1"/>
          <p:nvPr/>
        </p:nvSpPr>
        <p:spPr>
          <a:xfrm>
            <a:off x="13769329" y="8521841"/>
            <a:ext cx="3489971" cy="356234"/>
          </a:xfrm>
          <a:prstGeom prst="rect">
            <a:avLst/>
          </a:prstGeom>
        </p:spPr>
        <p:txBody>
          <a:bodyPr lIns="0" tIns="0" rIns="0" bIns="0" rtlCol="0" anchor="t">
            <a:spAutoFit/>
          </a:bodyPr>
          <a:lstStyle/>
          <a:p>
            <a:pPr algn="r">
              <a:lnSpc>
                <a:spcPts val="2940"/>
              </a:lnSpc>
            </a:pPr>
            <a:r>
              <a:rPr lang="en-US" sz="2100">
                <a:solidFill>
                  <a:srgbClr val="0C3B5D"/>
                </a:solidFill>
                <a:latin typeface="Montserrat Classic Bold"/>
              </a:rPr>
              <a:t>Sub-Grantees</a:t>
            </a:r>
          </a:p>
        </p:txBody>
      </p:sp>
      <p:sp>
        <p:nvSpPr>
          <p:cNvPr id="8" name="TextBox 8"/>
          <p:cNvSpPr txBox="1"/>
          <p:nvPr/>
        </p:nvSpPr>
        <p:spPr>
          <a:xfrm>
            <a:off x="709758" y="1553326"/>
            <a:ext cx="9186134" cy="503555"/>
          </a:xfrm>
          <a:prstGeom prst="rect">
            <a:avLst/>
          </a:prstGeom>
        </p:spPr>
        <p:txBody>
          <a:bodyPr lIns="0" tIns="0" rIns="0" bIns="0" rtlCol="0" anchor="t">
            <a:spAutoFit/>
          </a:bodyPr>
          <a:lstStyle/>
          <a:p>
            <a:pPr>
              <a:lnSpc>
                <a:spcPts val="3760"/>
              </a:lnSpc>
            </a:pPr>
            <a:r>
              <a:rPr lang="en-US" sz="4000">
                <a:solidFill>
                  <a:srgbClr val="0C3B5D"/>
                </a:solidFill>
                <a:latin typeface="Montserrat Heavy"/>
              </a:rPr>
              <a:t>Provider’s Program Expectations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4500955" y="9012429"/>
            <a:ext cx="2758345" cy="245871"/>
            <a:chOff x="0" y="0"/>
            <a:chExt cx="726478" cy="64756"/>
          </a:xfrm>
        </p:grpSpPr>
        <p:sp>
          <p:nvSpPr>
            <p:cNvPr id="3" name="Freeform 3"/>
            <p:cNvSpPr/>
            <p:nvPr/>
          </p:nvSpPr>
          <p:spPr>
            <a:xfrm>
              <a:off x="0" y="0"/>
              <a:ext cx="726478" cy="64756"/>
            </a:xfrm>
            <a:custGeom>
              <a:avLst/>
              <a:gdLst/>
              <a:ahLst/>
              <a:cxnLst/>
              <a:rect l="l" t="t" r="r" b="b"/>
              <a:pathLst>
                <a:path w="726478" h="64756">
                  <a:moveTo>
                    <a:pt x="0" y="0"/>
                  </a:moveTo>
                  <a:lnTo>
                    <a:pt x="726478" y="0"/>
                  </a:lnTo>
                  <a:lnTo>
                    <a:pt x="726478" y="64756"/>
                  </a:lnTo>
                  <a:lnTo>
                    <a:pt x="0" y="64756"/>
                  </a:lnTo>
                  <a:close/>
                </a:path>
              </a:pathLst>
            </a:custGeom>
            <a:solidFill>
              <a:srgbClr val="F9B314"/>
            </a:solidFill>
          </p:spPr>
          <p:txBody>
            <a:bodyPr/>
            <a:lstStyle/>
            <a:p>
              <a:endParaRPr lang="en-US"/>
            </a:p>
          </p:txBody>
        </p:sp>
        <p:sp>
          <p:nvSpPr>
            <p:cNvPr id="4" name="TextBox 4"/>
            <p:cNvSpPr txBox="1"/>
            <p:nvPr/>
          </p:nvSpPr>
          <p:spPr>
            <a:xfrm>
              <a:off x="0" y="-38100"/>
              <a:ext cx="726478" cy="102856"/>
            </a:xfrm>
            <a:prstGeom prst="rect">
              <a:avLst/>
            </a:prstGeom>
          </p:spPr>
          <p:txBody>
            <a:bodyPr lIns="50800" tIns="50800" rIns="50800" bIns="50800" rtlCol="0" anchor="ctr"/>
            <a:lstStyle/>
            <a:p>
              <a:pPr algn="ctr">
                <a:lnSpc>
                  <a:spcPts val="2659"/>
                </a:lnSpc>
                <a:spcBef>
                  <a:spcPct val="0"/>
                </a:spcBef>
              </a:pPr>
              <a:endParaRPr/>
            </a:p>
          </p:txBody>
        </p:sp>
      </p:grpSp>
      <p:sp>
        <p:nvSpPr>
          <p:cNvPr id="5" name="TextBox 5"/>
          <p:cNvSpPr txBox="1"/>
          <p:nvPr/>
        </p:nvSpPr>
        <p:spPr>
          <a:xfrm>
            <a:off x="589089" y="1430257"/>
            <a:ext cx="11836610" cy="8947785"/>
          </a:xfrm>
          <a:prstGeom prst="rect">
            <a:avLst/>
          </a:prstGeom>
        </p:spPr>
        <p:txBody>
          <a:bodyPr lIns="0" tIns="0" rIns="0" bIns="0" rtlCol="0" anchor="t">
            <a:spAutoFit/>
          </a:bodyPr>
          <a:lstStyle/>
          <a:p>
            <a:pPr>
              <a:lnSpc>
                <a:spcPts val="3499"/>
              </a:lnSpc>
            </a:pPr>
            <a:r>
              <a:rPr lang="en-US" sz="2499" u="sng">
                <a:solidFill>
                  <a:srgbClr val="0C3B5D"/>
                </a:solidFill>
                <a:latin typeface="Montserrat Classic Bold"/>
              </a:rPr>
              <a:t>Career Exploration</a:t>
            </a:r>
          </a:p>
          <a:p>
            <a:pPr marL="367031" lvl="1" indent="-183515">
              <a:lnSpc>
                <a:spcPts val="2380"/>
              </a:lnSpc>
              <a:buFont typeface="Arial"/>
              <a:buChar char="•"/>
            </a:pPr>
            <a:r>
              <a:rPr lang="en-US" sz="1700">
                <a:solidFill>
                  <a:srgbClr val="5F7C8B"/>
                </a:solidFill>
                <a:latin typeface="Montserrat Classic"/>
              </a:rPr>
              <a:t>Providers should plan and facilitate career exploration opportunities</a:t>
            </a:r>
          </a:p>
          <a:p>
            <a:pPr marL="367031" lvl="1" indent="-183515">
              <a:lnSpc>
                <a:spcPts val="2380"/>
              </a:lnSpc>
              <a:buFont typeface="Arial"/>
              <a:buChar char="•"/>
            </a:pPr>
            <a:r>
              <a:rPr lang="en-US" sz="1700">
                <a:solidFill>
                  <a:srgbClr val="5F7C8B"/>
                </a:solidFill>
                <a:latin typeface="Montserrat Classic"/>
              </a:rPr>
              <a:t>Engage participants in career exploration opportunities provided by MNWB and CommCorp</a:t>
            </a:r>
          </a:p>
          <a:p>
            <a:pPr>
              <a:lnSpc>
                <a:spcPts val="2380"/>
              </a:lnSpc>
            </a:pPr>
            <a:endParaRPr lang="en-US" sz="1700">
              <a:solidFill>
                <a:srgbClr val="5F7C8B"/>
              </a:solidFill>
              <a:latin typeface="Montserrat Classic"/>
            </a:endParaRPr>
          </a:p>
          <a:p>
            <a:pPr>
              <a:lnSpc>
                <a:spcPts val="3499"/>
              </a:lnSpc>
            </a:pPr>
            <a:r>
              <a:rPr lang="en-US" sz="2499" u="sng">
                <a:solidFill>
                  <a:srgbClr val="0C3B5D"/>
                </a:solidFill>
                <a:latin typeface="Montserrat Classic Bold"/>
              </a:rPr>
              <a:t>Interview Preparation</a:t>
            </a:r>
          </a:p>
          <a:p>
            <a:pPr marL="367031" lvl="1" indent="-183515">
              <a:lnSpc>
                <a:spcPts val="2380"/>
              </a:lnSpc>
              <a:buFont typeface="Arial"/>
              <a:buChar char="•"/>
            </a:pPr>
            <a:r>
              <a:rPr lang="en-US" sz="1700">
                <a:solidFill>
                  <a:srgbClr val="5F7C8B"/>
                </a:solidFill>
                <a:latin typeface="Montserrat Classic"/>
              </a:rPr>
              <a:t>Organize mock interviews for participants</a:t>
            </a:r>
          </a:p>
          <a:p>
            <a:pPr marL="367031" lvl="1" indent="-183515">
              <a:lnSpc>
                <a:spcPts val="2380"/>
              </a:lnSpc>
              <a:buFont typeface="Arial"/>
              <a:buChar char="•"/>
            </a:pPr>
            <a:r>
              <a:rPr lang="en-US" sz="1700">
                <a:solidFill>
                  <a:srgbClr val="5F7C8B"/>
                </a:solidFill>
                <a:latin typeface="Montserrat Classic"/>
              </a:rPr>
              <a:t>Encourage participants to use Talk Hiring for mock interviews practice connected to their field of interest</a:t>
            </a:r>
          </a:p>
          <a:p>
            <a:pPr>
              <a:lnSpc>
                <a:spcPts val="2380"/>
              </a:lnSpc>
            </a:pPr>
            <a:endParaRPr lang="en-US" sz="1700">
              <a:solidFill>
                <a:srgbClr val="5F7C8B"/>
              </a:solidFill>
              <a:latin typeface="Montserrat Classic"/>
            </a:endParaRPr>
          </a:p>
          <a:p>
            <a:pPr>
              <a:lnSpc>
                <a:spcPts val="3499"/>
              </a:lnSpc>
            </a:pPr>
            <a:r>
              <a:rPr lang="en-US" sz="2499" u="sng">
                <a:solidFill>
                  <a:srgbClr val="0C3B5D"/>
                </a:solidFill>
                <a:latin typeface="Montserrat Classic Bold"/>
              </a:rPr>
              <a:t>Subsidized Work Placement</a:t>
            </a:r>
          </a:p>
          <a:p>
            <a:pPr marL="345441" lvl="1" indent="-172721">
              <a:lnSpc>
                <a:spcPts val="2240"/>
              </a:lnSpc>
              <a:buFont typeface="Arial"/>
              <a:buChar char="•"/>
            </a:pPr>
            <a:r>
              <a:rPr lang="en-US" sz="1600">
                <a:solidFill>
                  <a:srgbClr val="5F7C8B"/>
                </a:solidFill>
                <a:latin typeface="Montserrat Classic"/>
              </a:rPr>
              <a:t>Identifying, developing, and monitoring supportive placements that include mentoring and support for participants</a:t>
            </a:r>
          </a:p>
          <a:p>
            <a:pPr marL="345441" lvl="1" indent="-172721">
              <a:lnSpc>
                <a:spcPts val="2240"/>
              </a:lnSpc>
              <a:buFont typeface="Arial"/>
              <a:buChar char="•"/>
            </a:pPr>
            <a:r>
              <a:rPr lang="en-US" sz="1600">
                <a:solidFill>
                  <a:srgbClr val="5F7C8B"/>
                </a:solidFill>
                <a:latin typeface="Montserrat Classic"/>
              </a:rPr>
              <a:t>In the case of shorter placements, aligning them to additional opportunities like Career Chats and Micro Career Pathway courses, when offered</a:t>
            </a:r>
          </a:p>
          <a:p>
            <a:pPr>
              <a:lnSpc>
                <a:spcPts val="2240"/>
              </a:lnSpc>
            </a:pPr>
            <a:endParaRPr lang="en-US" sz="1600">
              <a:solidFill>
                <a:srgbClr val="5F7C8B"/>
              </a:solidFill>
              <a:latin typeface="Montserrat Classic"/>
            </a:endParaRPr>
          </a:p>
          <a:p>
            <a:pPr>
              <a:lnSpc>
                <a:spcPts val="3499"/>
              </a:lnSpc>
            </a:pPr>
            <a:r>
              <a:rPr lang="en-US" sz="2499" u="sng">
                <a:solidFill>
                  <a:srgbClr val="0C3B5D"/>
                </a:solidFill>
                <a:latin typeface="Montserrat Classic Bold"/>
              </a:rPr>
              <a:t>Commitment to Participant Wage, Safe and Appropriate Working Environments</a:t>
            </a:r>
          </a:p>
          <a:p>
            <a:pPr>
              <a:lnSpc>
                <a:spcPts val="2240"/>
              </a:lnSpc>
            </a:pPr>
            <a:endParaRPr lang="en-US" sz="2499" u="sng">
              <a:solidFill>
                <a:srgbClr val="0C3B5D"/>
              </a:solidFill>
              <a:latin typeface="Montserrat Classic Bold"/>
            </a:endParaRPr>
          </a:p>
          <a:p>
            <a:pPr marL="345441" lvl="1" indent="-172721">
              <a:lnSpc>
                <a:spcPts val="2240"/>
              </a:lnSpc>
              <a:buFont typeface="Arial"/>
              <a:buChar char="•"/>
            </a:pPr>
            <a:r>
              <a:rPr lang="en-US" sz="1600">
                <a:solidFill>
                  <a:srgbClr val="5F7C8B"/>
                </a:solidFill>
                <a:latin typeface="Montserrat Classic"/>
              </a:rPr>
              <a:t>All subsidized placements in the YouthWorks program must include an hourly wage no less than the Massachusetts minimum wage of $15.00/hr. All hourly wages must align with the tiered wage ranges provided.</a:t>
            </a:r>
          </a:p>
          <a:p>
            <a:pPr marL="345441" lvl="1" indent="-172721">
              <a:lnSpc>
                <a:spcPts val="2240"/>
              </a:lnSpc>
              <a:buFont typeface="Arial"/>
              <a:buChar char="•"/>
            </a:pPr>
            <a:r>
              <a:rPr lang="en-US" sz="1600">
                <a:solidFill>
                  <a:srgbClr val="5F7C8B"/>
                </a:solidFill>
                <a:latin typeface="Montserrat Classic"/>
              </a:rPr>
              <a:t>Providers must ensure that site supervisors provide a comprehensive orientation including but not limited to the use of safety equipment and any tools/equipment which will be used by participants.</a:t>
            </a:r>
          </a:p>
          <a:p>
            <a:pPr marL="345441" lvl="1" indent="-172721">
              <a:lnSpc>
                <a:spcPts val="2240"/>
              </a:lnSpc>
              <a:buFont typeface="Arial"/>
              <a:buChar char="•"/>
            </a:pPr>
            <a:r>
              <a:rPr lang="en-US" sz="1600">
                <a:solidFill>
                  <a:srgbClr val="5F7C8B"/>
                </a:solidFill>
                <a:latin typeface="Montserrat Classic"/>
              </a:rPr>
              <a:t>Providers must ensure that all participants are provided with the necessary equipment and supplies needed to complete any assignments. </a:t>
            </a:r>
          </a:p>
          <a:p>
            <a:pPr marL="345441" lvl="1" indent="-172721">
              <a:lnSpc>
                <a:spcPts val="2240"/>
              </a:lnSpc>
              <a:buFont typeface="Arial"/>
              <a:buChar char="•"/>
            </a:pPr>
            <a:r>
              <a:rPr lang="en-US" sz="1600">
                <a:solidFill>
                  <a:srgbClr val="5F7C8B"/>
                </a:solidFill>
                <a:latin typeface="Montserrat Classic"/>
              </a:rPr>
              <a:t>Providers must ensure that worksites post Child Labor Laws, when appropriate, and ensure participants are aware of workers’ rights.</a:t>
            </a:r>
          </a:p>
          <a:p>
            <a:pPr marL="345441" lvl="1" indent="-172721">
              <a:lnSpc>
                <a:spcPts val="2240"/>
              </a:lnSpc>
              <a:buFont typeface="Arial"/>
              <a:buChar char="•"/>
            </a:pPr>
            <a:r>
              <a:rPr lang="en-US" sz="1600">
                <a:solidFill>
                  <a:srgbClr val="5F7C8B"/>
                </a:solidFill>
                <a:latin typeface="Montserrat Classic"/>
              </a:rPr>
              <a:t>Providers must ensure that worksites sponsored by faith-based organizations may not engage participants in activities that are religious in nature. </a:t>
            </a:r>
            <a:r>
              <a:rPr lang="en-US" sz="1600">
                <a:solidFill>
                  <a:srgbClr val="5F7C8B"/>
                </a:solidFill>
                <a:latin typeface="Montserrat Classic Bold"/>
              </a:rPr>
              <a:t>For example</a:t>
            </a:r>
            <a:r>
              <a:rPr lang="en-US" sz="1600">
                <a:solidFill>
                  <a:srgbClr val="5F7C8B"/>
                </a:solidFill>
                <a:latin typeface="Montserrat Classic"/>
              </a:rPr>
              <a:t>, it is not appropriate for YouthWorks participants to be asked to teach religious studies.</a:t>
            </a:r>
          </a:p>
          <a:p>
            <a:pPr>
              <a:lnSpc>
                <a:spcPts val="2380"/>
              </a:lnSpc>
            </a:pPr>
            <a:endParaRPr lang="en-US" sz="1600">
              <a:solidFill>
                <a:srgbClr val="5F7C8B"/>
              </a:solidFill>
              <a:latin typeface="Montserrat Classic"/>
            </a:endParaRPr>
          </a:p>
        </p:txBody>
      </p:sp>
      <p:sp>
        <p:nvSpPr>
          <p:cNvPr id="6" name="Freeform 6"/>
          <p:cNvSpPr/>
          <p:nvPr/>
        </p:nvSpPr>
        <p:spPr>
          <a:xfrm>
            <a:off x="12649200" y="1943100"/>
            <a:ext cx="5439924" cy="5439924"/>
          </a:xfrm>
          <a:custGeom>
            <a:avLst/>
            <a:gdLst/>
            <a:ahLst/>
            <a:cxnLst/>
            <a:rect l="l" t="t" r="r" b="b"/>
            <a:pathLst>
              <a:path w="5439924" h="5439924">
                <a:moveTo>
                  <a:pt x="0" y="0"/>
                </a:moveTo>
                <a:lnTo>
                  <a:pt x="5439925" y="0"/>
                </a:lnTo>
                <a:lnTo>
                  <a:pt x="5439925" y="5439924"/>
                </a:lnTo>
                <a:lnTo>
                  <a:pt x="0" y="5439924"/>
                </a:lnTo>
                <a:lnTo>
                  <a:pt x="0" y="0"/>
                </a:lnTo>
                <a:close/>
              </a:path>
            </a:pathLst>
          </a:custGeom>
          <a:blipFill>
            <a:blip r:embed="rId2"/>
            <a:stretch>
              <a:fillRect/>
            </a:stretch>
          </a:blipFill>
          <a:ln cap="sq">
            <a:noFill/>
            <a:prstDash val="solid"/>
            <a:miter/>
          </a:ln>
        </p:spPr>
        <p:txBody>
          <a:bodyPr/>
          <a:lstStyle/>
          <a:p>
            <a:endParaRPr lang="en-US"/>
          </a:p>
        </p:txBody>
      </p:sp>
      <p:sp>
        <p:nvSpPr>
          <p:cNvPr id="7" name="TextBox 7"/>
          <p:cNvSpPr txBox="1"/>
          <p:nvPr/>
        </p:nvSpPr>
        <p:spPr>
          <a:xfrm>
            <a:off x="13769329" y="8521841"/>
            <a:ext cx="3489971" cy="356234"/>
          </a:xfrm>
          <a:prstGeom prst="rect">
            <a:avLst/>
          </a:prstGeom>
        </p:spPr>
        <p:txBody>
          <a:bodyPr lIns="0" tIns="0" rIns="0" bIns="0" rtlCol="0" anchor="t">
            <a:spAutoFit/>
          </a:bodyPr>
          <a:lstStyle/>
          <a:p>
            <a:pPr algn="r">
              <a:lnSpc>
                <a:spcPts val="2940"/>
              </a:lnSpc>
            </a:pPr>
            <a:r>
              <a:rPr lang="en-US" sz="2100">
                <a:solidFill>
                  <a:srgbClr val="0C3B5D"/>
                </a:solidFill>
                <a:latin typeface="Montserrat Classic Bold"/>
              </a:rPr>
              <a:t>Sub-Grantees</a:t>
            </a:r>
          </a:p>
        </p:txBody>
      </p:sp>
      <p:sp>
        <p:nvSpPr>
          <p:cNvPr id="8" name="TextBox 8"/>
          <p:cNvSpPr txBox="1"/>
          <p:nvPr/>
        </p:nvSpPr>
        <p:spPr>
          <a:xfrm>
            <a:off x="589089" y="829310"/>
            <a:ext cx="9186134" cy="503555"/>
          </a:xfrm>
          <a:prstGeom prst="rect">
            <a:avLst/>
          </a:prstGeom>
        </p:spPr>
        <p:txBody>
          <a:bodyPr lIns="0" tIns="0" rIns="0" bIns="0" rtlCol="0" anchor="t">
            <a:spAutoFit/>
          </a:bodyPr>
          <a:lstStyle/>
          <a:p>
            <a:pPr>
              <a:lnSpc>
                <a:spcPts val="3760"/>
              </a:lnSpc>
            </a:pPr>
            <a:r>
              <a:rPr lang="en-US" sz="4000">
                <a:solidFill>
                  <a:srgbClr val="0C3B5D"/>
                </a:solidFill>
                <a:latin typeface="Montserrat Heavy"/>
              </a:rPr>
              <a:t>Provider’s Program Expectations</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3D141F6A29DAA4BBC66FF2709B11F69" ma:contentTypeVersion="17" ma:contentTypeDescription="Create a new document." ma:contentTypeScope="" ma:versionID="cda7a6a1767988b918e1f5c8dc55eb7e">
  <xsd:schema xmlns:xsd="http://www.w3.org/2001/XMLSchema" xmlns:xs="http://www.w3.org/2001/XMLSchema" xmlns:p="http://schemas.microsoft.com/office/2006/metadata/properties" xmlns:ns2="03460cb3-9345-4c93-8712-739d90ce718a" xmlns:ns3="03fecf10-e145-46b0-9fbf-a31e6644255d" targetNamespace="http://schemas.microsoft.com/office/2006/metadata/properties" ma:root="true" ma:fieldsID="df2b923683234f9d65dd6abe539f6ca6" ns2:_="" ns3:_="">
    <xsd:import namespace="03460cb3-9345-4c93-8712-739d90ce718a"/>
    <xsd:import namespace="03fecf10-e145-46b0-9fbf-a31e6644255d"/>
    <xsd:element name="properties">
      <xsd:complexType>
        <xsd:sequence>
          <xsd:element name="documentManagement">
            <xsd:complexType>
              <xsd:all>
                <xsd:element ref="ns2:MediaServiceMetadata" minOccurs="0"/>
                <xsd:element ref="ns2:MediaServiceFastMetadata" minOccurs="0"/>
                <xsd:element ref="ns2:MediaLengthInSeconds" minOccurs="0"/>
                <xsd:element ref="ns2:MediaServiceDateTaken" minOccurs="0"/>
                <xsd:element ref="ns3:TaxCatchAll" minOccurs="0"/>
                <xsd:element ref="ns2:MediaServiceGenerationTime" minOccurs="0"/>
                <xsd:element ref="ns2:MediaServiceEventHashCode" minOccurs="0"/>
                <xsd:element ref="ns2:lcf76f155ced4ddcb4097134ff3c332f" minOccurs="0"/>
                <xsd:element ref="ns3:SharedWithUsers" minOccurs="0"/>
                <xsd:element ref="ns3:SharedWithDetails" minOccurs="0"/>
                <xsd:element ref="ns2:MediaServiceOCR" minOccurs="0"/>
                <xsd:element ref="ns2:MediaServiceLocation"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3460cb3-9345-4c93-8712-739d90ce718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element name="MediaServiceDateTaken" ma:index="11" nillable="true" ma:displayName="MediaServiceDateTaken" ma:hidden="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a1654f55-9e4f-4e50-acea-a0858a1977b9"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description="" ma:indexed="true" ma:internalName="MediaServiceLocation" ma:readOnly="true">
      <xsd:simpleType>
        <xsd:restriction base="dms:Text"/>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3fecf10-e145-46b0-9fbf-a31e6644255d"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a895ca20-4796-4250-8a70-905bbbc8121c}" ma:internalName="TaxCatchAll" ma:showField="CatchAllData" ma:web="03fecf10-e145-46b0-9fbf-a31e6644255d">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CB09C82-2FA7-464F-90FB-18D3E6AF3ED4}">
  <ds:schemaRefs>
    <ds:schemaRef ds:uri="03460cb3-9345-4c93-8712-739d90ce718a"/>
    <ds:schemaRef ds:uri="03fecf10-e145-46b0-9fbf-a31e6644255d"/>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2299CE98-0A8E-449E-AB5C-A066C00DEBA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1677</TotalTime>
  <Words>2771</Words>
  <Application>Microsoft Office PowerPoint</Application>
  <PresentationFormat>Custom</PresentationFormat>
  <Paragraphs>285</Paragraphs>
  <Slides>19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Montserrat Classic Bold</vt:lpstr>
      <vt:lpstr>Montserrat Heavy</vt:lpstr>
      <vt:lpstr>Montserrat Ultra-Bold</vt:lpstr>
      <vt:lpstr>Calibri</vt:lpstr>
      <vt:lpstr>Montserrat Classic</vt:lpstr>
      <vt:lpstr>Canva Sans Bold</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YW 24-25 Bidder's Conference PPT</dc:title>
  <dc:creator>Penny Hasseli</dc:creator>
  <cp:lastModifiedBy>Penny Hasseli</cp:lastModifiedBy>
  <cp:revision>2</cp:revision>
  <dcterms:created xsi:type="dcterms:W3CDTF">2006-08-16T00:00:00Z</dcterms:created>
  <dcterms:modified xsi:type="dcterms:W3CDTF">2024-02-16T21:12:43Z</dcterms:modified>
  <dc:identifier>DAF8xRSn5W8</dc:identifier>
</cp:coreProperties>
</file>